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4"/>
  </p:sldMasterIdLst>
  <p:notesMasterIdLst>
    <p:notesMasterId r:id="rId21"/>
  </p:notesMasterIdLst>
  <p:sldIdLst>
    <p:sldId id="256" r:id="rId5"/>
    <p:sldId id="271" r:id="rId6"/>
    <p:sldId id="258" r:id="rId7"/>
    <p:sldId id="272" r:id="rId8"/>
    <p:sldId id="273" r:id="rId9"/>
    <p:sldId id="274" r:id="rId10"/>
    <p:sldId id="259" r:id="rId11"/>
    <p:sldId id="277" r:id="rId12"/>
    <p:sldId id="278" r:id="rId13"/>
    <p:sldId id="260" r:id="rId14"/>
    <p:sldId id="275" r:id="rId15"/>
    <p:sldId id="269" r:id="rId16"/>
    <p:sldId id="268" r:id="rId17"/>
    <p:sldId id="276" r:id="rId18"/>
    <p:sldId id="270" r:id="rId19"/>
    <p:sldId id="265" r:id="rId20"/>
  </p:sldIdLst>
  <p:sldSz cx="12192000" cy="6858000"/>
  <p:notesSz cx="6858000" cy="9144000"/>
  <p:defaultTextStyle>
    <a:defPPr>
      <a:defRPr lang="en-US"/>
    </a:defPPr>
    <a:lvl1pPr algn="l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1pPr>
    <a:lvl2pPr indent="457200" algn="l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2pPr>
    <a:lvl3pPr indent="914400" algn="l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3pPr>
    <a:lvl4pPr indent="1371600" algn="l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4pPr>
    <a:lvl5pPr indent="1828800" algn="l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791" autoAdjust="0"/>
  </p:normalViewPr>
  <p:slideViewPr>
    <p:cSldViewPr>
      <p:cViewPr varScale="1">
        <p:scale>
          <a:sx n="69" d="100"/>
          <a:sy n="69" d="100"/>
        </p:scale>
        <p:origin x="120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C3C07CA0-7FE5-59E8-7E11-4399308D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6234C3AE-0693-3F66-B96D-7EA18B19EBF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Calibri" panose="020F0502020204030204" pitchFamily="34" charset="0"/>
              </a:rPr>
              <a:t>Click to edit Template text styles</a:t>
            </a:r>
          </a:p>
          <a:p>
            <a:pPr lvl="1"/>
            <a:r>
              <a:rPr lang="en-US" altLang="en-US">
                <a:sym typeface="Calibri" panose="020F050202020403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Calibri" panose="020F050202020403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Calibri" panose="020F050202020403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Calibri" panose="020F050202020403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1pPr>
    <a:lvl2pPr indent="228600" algn="l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2pPr>
    <a:lvl3pPr indent="457200" algn="l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3pPr>
    <a:lvl4pPr indent="685800" algn="l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4pPr>
    <a:lvl5pPr indent="914400" algn="l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521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4036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24E2-A6D0-6151-2A4A-4A0A05D85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1BF92-2549-AE22-13B9-C96B2D947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45BC0-0B07-6B4A-237C-373E35430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72257F-6204-45F3-A05D-D761EE599A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48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735A-6DFC-3B5E-CB90-9BF7C054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9C2FD-81AF-EB38-F93E-AD3C05FFA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3E905-E26E-C2BB-8541-86985CF6A8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FD8E89E-069C-40C1-BD34-A7EAF59D85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81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B258E-F12B-36D8-87ED-6CE39BF95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56EA5-D12C-83EC-EB93-D965733DE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7666B-F0D7-B4E1-E56F-D7846308B8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D32C1FE-16A9-42FF-8F05-89F1C9384C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60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87E8-FCD6-99BD-ED8A-29757DB1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7BCC-26B0-24E3-E0DC-71445DCF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491E4-D29D-3CF7-126E-DF958DCA2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96A1849-3EAD-4689-8B48-8A3525B69F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561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9D35-1001-1CDD-768F-45F5D805D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0CA30-4B45-969E-9C21-CE65E1E88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6A077-2DC0-5608-F68C-1F7C81CDF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A183D1-C95A-4D08-9083-2EFDBECA59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3166-B72E-9CBA-27C4-B984C6CD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5EC48-26BF-5DC5-7CBF-4088C90ED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360FC-B6C9-E155-2FEB-9B87DE929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BB027-E02A-E15A-5E1D-1EA34FBD7C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06157E-ECC1-4BE0-844B-6E4D327BAA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782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2B96-415E-3C7C-06F5-50FDAB54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351DB-476A-606C-E0B1-11D41BC27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E66AD-E406-B0CD-8123-570AB87A5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2A1A82-9FA0-2211-C603-1C1C3683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BAB59-4EC1-5323-DE66-F9639C920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07027-B354-9AF1-A33F-80AB92943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9DAE4A7-83D8-4FA2-B823-9962D10006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25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9927-F665-0079-64AF-A543E03E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9568F-EDF1-5FD4-6E7C-B3BDDB3B49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391009-44DC-407F-87D9-2B5B3652EC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742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B5A8C-67B1-76DF-3172-4BA8B6771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0E81C3-94BD-4DC5-9051-19801F9805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01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E07-55DA-1A85-611D-9659910FC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6311-1F6E-446D-4F8A-920AB4A9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1C531-9BC0-CE7C-CAD0-83C7201EE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7DC46-30C2-4E5E-80CE-D4FF87B2D2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B34656-6F1E-4036-BF43-39C34B05AD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540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17EA-1261-F859-E3C6-6069B9D6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453FA-AC5F-EE8D-B6B1-77A46EEC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2DA77-8240-3723-15D3-AEA591849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C51F8-97AC-9DD1-7A70-23BF33BABF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B02F91-1F96-421D-9309-CD9D81BC73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4691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C1031543-341F-2F43-DB39-C2AC1A531BF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Calibri Light" panose="020F0302020204030204" pitchFamily="34" charset="0"/>
              </a:rPr>
              <a:t>Click to edit Template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B76F2335-04D5-E53A-0435-F3FFF7C778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Calibri" panose="020F0502020204030204" pitchFamily="34" charset="0"/>
              </a:rPr>
              <a:t>Click to edit Template text styles</a:t>
            </a:r>
          </a:p>
          <a:p>
            <a:pPr lvl="1"/>
            <a:r>
              <a:rPr lang="en-US" altLang="en-US">
                <a:sym typeface="Calibri" panose="020F050202020403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Calibri" panose="020F050202020403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Calibri" panose="020F050202020403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Calibri" panose="020F0502020204030204" pitchFamily="34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E8318F8-F1CA-E779-6314-6806E63293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095038" y="6413500"/>
            <a:ext cx="257175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AC4403EA-DEA3-40B3-A7DC-83E45B0F93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cs typeface="Calibri Light" panose="020F0302020204030204" pitchFamily="34" charset="0"/>
          <a:sym typeface="Calibri Light" panose="020F0302020204030204" pitchFamily="34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cs typeface="Calibri Light" panose="020F0302020204030204" pitchFamily="34" charset="0"/>
          <a:sym typeface="Calibri Light" panose="020F0302020204030204" pitchFamily="34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cs typeface="Calibri Light" panose="020F0302020204030204" pitchFamily="34" charset="0"/>
          <a:sym typeface="Calibri Light" panose="020F0302020204030204" pitchFamily="34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cs typeface="Calibri Light" panose="020F0302020204030204" pitchFamily="34" charset="0"/>
          <a:sym typeface="Calibri Light" panose="020F0302020204030204" pitchFamily="34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cs typeface="Calibri Light" panose="020F0302020204030204" pitchFamily="34" charset="0"/>
          <a:sym typeface="Calibri Light" panose="020F0302020204030204" pitchFamily="34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cs typeface="Calibri Light" panose="020F0302020204030204" pitchFamily="34" charset="0"/>
          <a:sym typeface="Calibri Light" panose="020F0302020204030204" pitchFamily="34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cs typeface="Calibri Light" panose="020F0302020204030204" pitchFamily="34" charset="0"/>
          <a:sym typeface="Calibri Light" panose="020F0302020204030204" pitchFamily="34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cs typeface="Calibri Light" panose="020F0302020204030204" pitchFamily="34" charset="0"/>
          <a:sym typeface="Calibri Light" panose="020F0302020204030204" pitchFamily="34" charset="0"/>
        </a:defRPr>
      </a:lvl9pPr>
    </p:titleStyle>
    <p:bodyStyle>
      <a:lvl1pPr marL="228600" indent="-228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23900" indent="-2667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233488" indent="-319088" algn="l" rtl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7272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184400" indent="-355600" algn="l" rtl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18297E"/>
            </a:gs>
            <a:gs pos="71999">
              <a:srgbClr val="080C39"/>
            </a:gs>
            <a:gs pos="100000">
              <a:schemeClr val="accent1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icture 4">
            <a:extLst>
              <a:ext uri="{FF2B5EF4-FFF2-40B4-BE49-F238E27FC236}">
                <a16:creationId xmlns:a16="http://schemas.microsoft.com/office/drawing/2014/main" id="{9C1F3A8B-9342-AFEE-5C90-418D2D386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6" y="1362113"/>
            <a:ext cx="7898397" cy="548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074" name="Group 2">
            <a:extLst>
              <a:ext uri="{FF2B5EF4-FFF2-40B4-BE49-F238E27FC236}">
                <a16:creationId xmlns:a16="http://schemas.microsoft.com/office/drawing/2014/main" id="{6D4E256B-1F0D-C9D0-3D82-F3FCB93550B2}"/>
              </a:ext>
            </a:extLst>
          </p:cNvPr>
          <p:cNvGrpSpPr>
            <a:grpSpLocks/>
          </p:cNvGrpSpPr>
          <p:nvPr/>
        </p:nvGrpSpPr>
        <p:grpSpPr bwMode="auto">
          <a:xfrm>
            <a:off x="6021388" y="-349419"/>
            <a:ext cx="6170612" cy="7354888"/>
            <a:chOff x="0" y="0"/>
            <a:chExt cx="6171430" cy="7356848"/>
          </a:xfrm>
        </p:grpSpPr>
        <p:sp>
          <p:nvSpPr>
            <p:cNvPr id="3075" name="AutoShape 3">
              <a:extLst>
                <a:ext uri="{FF2B5EF4-FFF2-40B4-BE49-F238E27FC236}">
                  <a16:creationId xmlns:a16="http://schemas.microsoft.com/office/drawing/2014/main" id="{D80646CD-66BB-676D-B780-C8EA6A561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171430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r>
                <a:rPr lang="en-US" altLang="en-US"/>
                <a:t>Title</a:t>
              </a:r>
            </a:p>
          </p:txBody>
        </p:sp>
        <p:pic>
          <p:nvPicPr>
            <p:cNvPr id="3076" name="Picture 4" descr="Picture 6">
              <a:extLst>
                <a:ext uri="{FF2B5EF4-FFF2-40B4-BE49-F238E27FC236}">
                  <a16:creationId xmlns:a16="http://schemas.microsoft.com/office/drawing/2014/main" id="{68C58935-AE34-EB56-4A8C-C616548A1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4847"/>
              <a:ext cx="6171430" cy="6912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077" name="Group 5">
            <a:extLst>
              <a:ext uri="{FF2B5EF4-FFF2-40B4-BE49-F238E27FC236}">
                <a16:creationId xmlns:a16="http://schemas.microsoft.com/office/drawing/2014/main" id="{92B0DBB5-C326-8B58-69E7-0845A491FCD7}"/>
              </a:ext>
            </a:extLst>
          </p:cNvPr>
          <p:cNvGrpSpPr>
            <a:grpSpLocks/>
          </p:cNvGrpSpPr>
          <p:nvPr/>
        </p:nvGrpSpPr>
        <p:grpSpPr bwMode="auto">
          <a:xfrm>
            <a:off x="3478143" y="1703581"/>
            <a:ext cx="9116994" cy="4166769"/>
            <a:chOff x="457960" y="774960"/>
            <a:chExt cx="10821053" cy="4595981"/>
          </a:xfrm>
        </p:grpSpPr>
        <p:pic>
          <p:nvPicPr>
            <p:cNvPr id="3078" name="Picture 6" descr="Picture 15">
              <a:extLst>
                <a:ext uri="{FF2B5EF4-FFF2-40B4-BE49-F238E27FC236}">
                  <a16:creationId xmlns:a16="http://schemas.microsoft.com/office/drawing/2014/main" id="{DE6AAC0E-F961-E3FD-E548-62441F217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960" y="774960"/>
              <a:ext cx="4595982" cy="4595981"/>
            </a:xfrm>
            <a:prstGeom prst="rect">
              <a:avLst/>
            </a:prstGeom>
            <a:noFill/>
            <a:ln>
              <a:noFill/>
            </a:ln>
            <a:effectLst>
              <a:outerShdw blurRad="215900" algn="ctr" rotWithShape="0">
                <a:srgbClr val="000000">
                  <a:alpha val="20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</p:pic>
        <p:grpSp>
          <p:nvGrpSpPr>
            <p:cNvPr id="3079" name="Group 7">
              <a:extLst>
                <a:ext uri="{FF2B5EF4-FFF2-40B4-BE49-F238E27FC236}">
                  <a16:creationId xmlns:a16="http://schemas.microsoft.com/office/drawing/2014/main" id="{5E15305B-79FC-07CE-8B7C-C733566EF5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8307" y="2485394"/>
              <a:ext cx="6590706" cy="2460810"/>
              <a:chOff x="-1385802" y="1478307"/>
              <a:chExt cx="6590706" cy="2460809"/>
            </a:xfrm>
          </p:grpSpPr>
          <p:sp>
            <p:nvSpPr>
              <p:cNvPr id="3080" name="Text Box 8" descr="TextBox 17">
                <a:extLst>
                  <a:ext uri="{FF2B5EF4-FFF2-40B4-BE49-F238E27FC236}">
                    <a16:creationId xmlns:a16="http://schemas.microsoft.com/office/drawing/2014/main" id="{A67F2639-1919-4658-8851-3621547E701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1385802" y="3209234"/>
                <a:ext cx="6590706" cy="7298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45720" rIns="45720">
                <a:spAutoFit/>
              </a:bodyPr>
              <a:lstStyle/>
              <a:p>
                <a:pPr algn="ctr"/>
                <a:endParaRPr lang="en-US" altLang="en-US" sz="3700" b="1" dirty="0">
                  <a:solidFill>
                    <a:srgbClr val="FFFFFF"/>
                  </a:solidFill>
                  <a:latin typeface="Montserrat" panose="020F0502020204030204" pitchFamily="2" charset="0"/>
                  <a:sym typeface="Montserrat" panose="020F0502020204030204" pitchFamily="2" charset="0"/>
                </a:endParaRPr>
              </a:p>
            </p:txBody>
          </p:sp>
          <p:grpSp>
            <p:nvGrpSpPr>
              <p:cNvPr id="3081" name="Group 9">
                <a:extLst>
                  <a:ext uri="{FF2B5EF4-FFF2-40B4-BE49-F238E27FC236}">
                    <a16:creationId xmlns:a16="http://schemas.microsoft.com/office/drawing/2014/main" id="{DB70DDED-DEC8-6B07-A333-713547D28E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632665" y="1478307"/>
                <a:ext cx="5084433" cy="742360"/>
                <a:chOff x="-689465" y="-1442774"/>
                <a:chExt cx="5084432" cy="742360"/>
              </a:xfrm>
            </p:grpSpPr>
            <p:sp>
              <p:nvSpPr>
                <p:cNvPr id="3082" name="AutoShape 10">
                  <a:extLst>
                    <a:ext uri="{FF2B5EF4-FFF2-40B4-BE49-F238E27FC236}">
                      <a16:creationId xmlns:a16="http://schemas.microsoft.com/office/drawing/2014/main" id="{06954D20-E06F-EFC0-AAD6-43B211371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89465" y="-1442774"/>
                  <a:ext cx="5084432" cy="5898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 cmpd="sng">
                  <a:solidFill>
                    <a:srgbClr val="06092A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20" rIns="45720" anchor="ctr"/>
                <a:lstStyle/>
                <a:p>
                  <a:pPr algn="ctr"/>
                  <a:endParaRPr lang="en-US" altLang="en-US" sz="1100">
                    <a:solidFill>
                      <a:srgbClr val="FFFFFF"/>
                    </a:solidFill>
                    <a:latin typeface="Montserrat" panose="020F0502020204030204" pitchFamily="2" charset="0"/>
                    <a:sym typeface="Montserrat" panose="020F0502020204030204" pitchFamily="2" charset="0"/>
                  </a:endParaRPr>
                </a:p>
              </p:txBody>
            </p:sp>
            <p:sp>
              <p:nvSpPr>
                <p:cNvPr id="3083" name="Text Box 11">
                  <a:extLst>
                    <a:ext uri="{FF2B5EF4-FFF2-40B4-BE49-F238E27FC236}">
                      <a16:creationId xmlns:a16="http://schemas.microsoft.com/office/drawing/2014/main" id="{597AF6FA-6FEA-0F55-1595-D576D8BC98D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-442379" y="-1362400"/>
                  <a:ext cx="4685672" cy="6619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20" rIns="45720" anchor="ctr">
                  <a:spAutoFit/>
                </a:bodyPr>
                <a:lstStyle/>
                <a:p>
                  <a:pPr algn="ctr"/>
                  <a:r>
                    <a:rPr lang="en-US" altLang="en-US" sz="1100" dirty="0">
                      <a:solidFill>
                        <a:srgbClr val="FFFFFF"/>
                      </a:solidFill>
                      <a:latin typeface="Montserrat" panose="020F0502020204030204" pitchFamily="2" charset="0"/>
                      <a:sym typeface="Montserrat" panose="020F0502020204030204" pitchFamily="2" charset="0"/>
                    </a:rPr>
                    <a:t>"Protection of computer systems and data from digital threats."</a:t>
                  </a:r>
                </a:p>
                <a:p>
                  <a:pPr algn="ctr"/>
                  <a:endParaRPr lang="en-US" altLang="en-US" sz="1100" dirty="0">
                    <a:solidFill>
                      <a:srgbClr val="FFFFFF"/>
                    </a:solidFill>
                    <a:latin typeface="Montserrat" panose="020F0502020204030204" pitchFamily="2" charset="0"/>
                    <a:sym typeface="Montserrat" panose="020F0502020204030204" pitchFamily="2" charset="0"/>
                  </a:endParaRPr>
                </a:p>
              </p:txBody>
            </p:sp>
          </p:grpSp>
        </p:grpSp>
      </p:grpSp>
      <p:sp>
        <p:nvSpPr>
          <p:cNvPr id="3084" name="Rectangle 12">
            <a:extLst>
              <a:ext uri="{FF2B5EF4-FFF2-40B4-BE49-F238E27FC236}">
                <a16:creationId xmlns:a16="http://schemas.microsoft.com/office/drawing/2014/main" id="{44882C3C-C162-3732-9241-0EFE5E11F9F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8695" y="171189"/>
            <a:ext cx="9793088" cy="752475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3900" dirty="0">
                <a:solidFill>
                  <a:srgbClr val="FFFFFF"/>
                </a:solidFill>
                <a:latin typeface="Montserrat" panose="00000500000000000000" pitchFamily="2" charset="0"/>
                <a:cs typeface="Calibri" panose="020F0502020204030204" pitchFamily="34" charset="0"/>
                <a:sym typeface="Calibri" panose="020F0502020204030204" pitchFamily="34" charset="0"/>
              </a:rPr>
              <a:t>Red vs Blue Team Simulation in Go</a:t>
            </a:r>
          </a:p>
        </p:txBody>
      </p:sp>
      <p:sp>
        <p:nvSpPr>
          <p:cNvPr id="3085" name="Rectangle 13">
            <a:extLst>
              <a:ext uri="{FF2B5EF4-FFF2-40B4-BE49-F238E27FC236}">
                <a16:creationId xmlns:a16="http://schemas.microsoft.com/office/drawing/2014/main" id="{55E4DE61-E0FD-8353-4FFF-78E1452C4FC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59187" y="1107496"/>
            <a:ext cx="3702545" cy="5742306"/>
          </a:xfrm>
          <a:solidFill>
            <a:schemeClr val="accent2">
              <a:alpha val="0"/>
            </a:schemeClr>
          </a:solidFill>
          <a:ln w="12700">
            <a:solidFill>
              <a:srgbClr val="121E5C">
                <a:alpha val="0"/>
              </a:srgbClr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Parimala Nagaraj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Akshara </a:t>
            </a:r>
            <a:r>
              <a:rPr lang="en-US" altLang="en-US" sz="2400" dirty="0" err="1">
                <a:solidFill>
                  <a:schemeClr val="bg1"/>
                </a:solidFill>
              </a:rPr>
              <a:t>Tarikere</a:t>
            </a:r>
            <a:endParaRPr lang="en-US" alt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Shrey Jain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Nikhil Shinde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Prithvi Raj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09840B1-2C43-D795-A39A-ADCD13A19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08720"/>
            <a:ext cx="12192000" cy="6840994"/>
          </a:xfrm>
          <a:prstGeom prst="rect">
            <a:avLst/>
          </a:prstGeo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23900" indent="-2667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233488" indent="-319088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727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1844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i="1" dirty="0">
                <a:solidFill>
                  <a:schemeClr val="bg1"/>
                </a:solidFill>
              </a:rPr>
              <a:t>     </a:t>
            </a:r>
            <a:r>
              <a:rPr lang="en-US" altLang="en-US" sz="2000" b="1" i="1" dirty="0">
                <a:solidFill>
                  <a:schemeClr val="bg1"/>
                </a:solidFill>
              </a:rPr>
              <a:t>Blue Team has Defensive Actions, </a:t>
            </a:r>
            <a:r>
              <a:rPr lang="en-IN" sz="2000" b="1" i="1" kern="100" dirty="0">
                <a:solidFill>
                  <a:schemeClr val="bg1"/>
                </a:solidFill>
                <a:effectLst/>
                <a:latin typeface="Calibri "/>
                <a:ea typeface="Aptos" panose="020B0004020202020204" pitchFamily="34" charset="0"/>
                <a:cs typeface="Times New Roman" panose="02020603050405020304" pitchFamily="18" charset="0"/>
              </a:rPr>
              <a:t>Live alert popup on Blue Team UI</a:t>
            </a:r>
          </a:p>
          <a:p>
            <a:pPr marL="0" indent="0">
              <a:buNone/>
            </a:pPr>
            <a:endParaRPr lang="en-US" altLang="en-US" sz="2000" i="1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Track attacker behavior 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Blocked IPs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Log Incident</a:t>
            </a:r>
          </a:p>
          <a:p>
            <a:pPr marL="0" indent="0">
              <a:buNone/>
            </a:pPr>
            <a:br>
              <a:rPr lang="en-US" altLang="en-US" sz="2000" dirty="0">
                <a:solidFill>
                  <a:schemeClr val="bg1"/>
                </a:solidFill>
              </a:rPr>
            </a:br>
            <a:r>
              <a:rPr lang="en-US" altLang="en-US" sz="2000" dirty="0">
                <a:solidFill>
                  <a:schemeClr val="bg1"/>
                </a:solidFill>
              </a:rPr>
              <a:t>	</a:t>
            </a:r>
            <a:r>
              <a:rPr lang="en-US" altLang="en-US" sz="2000" b="1" i="1" dirty="0">
                <a:solidFill>
                  <a:schemeClr val="bg1"/>
                </a:solidFill>
              </a:rPr>
              <a:t>Key Defenses: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DDoS Mitigation</a:t>
            </a:r>
            <a:r>
              <a:rPr lang="en-US" altLang="en-US" sz="2000" dirty="0">
                <a:solidFill>
                  <a:schemeClr val="bg1"/>
                </a:solidFill>
              </a:rPr>
              <a:t>: Blocked high-volume requests from </a:t>
            </a:r>
            <a:r>
              <a:rPr lang="en-US" altLang="en-US" sz="2000" dirty="0">
                <a:solidFill>
                  <a:schemeClr val="bg1"/>
                </a:solidFill>
                <a:sym typeface="Menlo Regular" charset="0"/>
              </a:rPr>
              <a:t>192.168.1.64</a:t>
            </a:r>
            <a:r>
              <a:rPr lang="en-US" altLang="en-US" sz="2000" dirty="0">
                <a:solidFill>
                  <a:schemeClr val="bg1"/>
                </a:solidFill>
              </a:rPr>
              <a:t>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Malicious File</a:t>
            </a:r>
            <a:r>
              <a:rPr lang="en-US" altLang="en-US" sz="2000" dirty="0">
                <a:solidFill>
                  <a:schemeClr val="bg1"/>
                </a:solidFill>
              </a:rPr>
              <a:t>: Quarantined </a:t>
            </a:r>
            <a:r>
              <a:rPr lang="en-US" altLang="en-US" sz="2000" dirty="0">
                <a:solidFill>
                  <a:schemeClr val="bg1"/>
                </a:solidFill>
                <a:sym typeface="Menlo Regular" charset="0"/>
              </a:rPr>
              <a:t>Text.txt</a:t>
            </a:r>
            <a:r>
              <a:rPr lang="en-US" altLang="en-US" sz="2000" dirty="0">
                <a:solidFill>
                  <a:schemeClr val="bg1"/>
                </a:solidFill>
              </a:rPr>
              <a:t> (Contained virus </a:t>
            </a:r>
            <a:r>
              <a:rPr lang="en-US" altLang="en-US" sz="2000" dirty="0">
                <a:solidFill>
                  <a:schemeClr val="bg1"/>
                </a:solidFill>
                <a:sym typeface="Menlo Regular" charset="0"/>
              </a:rPr>
              <a:t>TEST123</a:t>
            </a:r>
            <a:r>
              <a:rPr lang="en-US" altLang="en-US" sz="2000" dirty="0">
                <a:solidFill>
                  <a:schemeClr val="bg1"/>
                </a:solidFill>
              </a:rPr>
              <a:t>).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Port Scan</a:t>
            </a:r>
            <a:r>
              <a:rPr lang="en-US" altLang="en-US" sz="2000" dirty="0">
                <a:solidFill>
                  <a:schemeClr val="bg1"/>
                </a:solidFill>
              </a:rPr>
              <a:t>: Closed ports 3306, 5432, 1521</a:t>
            </a:r>
            <a:r>
              <a:rPr lang="en-US" altLang="en-US" sz="2000" i="1" dirty="0">
                <a:solidFill>
                  <a:schemeClr val="bg1"/>
                </a:solidFill>
              </a:rPr>
              <a:t>.                                             </a:t>
            </a:r>
            <a:r>
              <a:rPr lang="en-US" altLang="en-US" sz="2000" b="1" i="1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US" altLang="en-US" sz="2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2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2000" i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br>
              <a:rPr lang="en-US" altLang="en-US" sz="1400" dirty="0"/>
            </a:br>
            <a:br>
              <a:rPr lang="en-US" altLang="en-US" sz="1400" dirty="0"/>
            </a:br>
            <a:endParaRPr lang="en-US" altLang="en-US" sz="1400" dirty="0"/>
          </a:p>
        </p:txBody>
      </p:sp>
      <p:pic>
        <p:nvPicPr>
          <p:cNvPr id="23" name="Picture 22" descr="Picture 4">
            <a:extLst>
              <a:ext uri="{FF2B5EF4-FFF2-40B4-BE49-F238E27FC236}">
                <a16:creationId xmlns:a16="http://schemas.microsoft.com/office/drawing/2014/main" id="{84ED790C-5947-C442-96B9-F8238C3A0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116632"/>
            <a:ext cx="1387135" cy="1320884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6D0F10A-B7A0-EBF6-D1C9-9C1A07284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5589240"/>
            <a:ext cx="9969500" cy="147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" name="Text Box 6" descr="TextBox 2">
            <a:extLst>
              <a:ext uri="{FF2B5EF4-FFF2-40B4-BE49-F238E27FC236}">
                <a16:creationId xmlns:a16="http://schemas.microsoft.com/office/drawing/2014/main" id="{30502DDA-4C53-FFB5-5BD9-1C62D3884B3C}"/>
              </a:ext>
            </a:extLst>
          </p:cNvPr>
          <p:cNvSpPr txBox="1">
            <a:spLocks/>
          </p:cNvSpPr>
          <p:nvPr/>
        </p:nvSpPr>
        <p:spPr bwMode="auto">
          <a:xfrm>
            <a:off x="4691843" y="143178"/>
            <a:ext cx="2808311" cy="1031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r>
              <a:rPr lang="en-US" altLang="en-US" sz="3600" b="1" dirty="0">
                <a:solidFill>
                  <a:srgbClr val="ECECF1"/>
                </a:solidFill>
                <a:latin typeface="Montserrat" panose="020F0502020204030204" pitchFamily="2" charset="0"/>
                <a:sym typeface="Montserrat" panose="020F0502020204030204" pitchFamily="2" charset="0"/>
              </a:rPr>
              <a:t>Blue Team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34F5F-32A8-292B-F503-459209DFE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>
            <a:extLst>
              <a:ext uri="{FF2B5EF4-FFF2-40B4-BE49-F238E27FC236}">
                <a16:creationId xmlns:a16="http://schemas.microsoft.com/office/drawing/2014/main" id="{D7AA071F-32F7-9E22-D55D-583069DFACF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" y="980728"/>
            <a:ext cx="12192000" cy="5835998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000" b="1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br>
              <a:rPr lang="en-US" altLang="en-US" sz="2000" i="1" dirty="0">
                <a:solidFill>
                  <a:srgbClr val="FFFFFF"/>
                </a:solidFill>
              </a:rPr>
            </a:br>
            <a:endParaRPr lang="en-US" altLang="en-US" sz="2000" i="1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34BA54-580F-0069-5E18-F0EF1CD5CB38}"/>
              </a:ext>
            </a:extLst>
          </p:cNvPr>
          <p:cNvGrpSpPr>
            <a:grpSpLocks/>
          </p:cNvGrpSpPr>
          <p:nvPr/>
        </p:nvGrpSpPr>
        <p:grpSpPr bwMode="auto">
          <a:xfrm>
            <a:off x="4691843" y="143178"/>
            <a:ext cx="5633645" cy="1031332"/>
            <a:chOff x="-330333" y="-317178"/>
            <a:chExt cx="3313504" cy="1031307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C2B78AE4-E601-E1F1-5E5B-A333A3C9F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83171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endParaRPr lang="en-US" altLang="en-US" dirty="0"/>
            </a:p>
          </p:txBody>
        </p:sp>
        <p:sp>
          <p:nvSpPr>
            <p:cNvPr id="7" name="Text Box 6" descr="TextBox 2">
              <a:extLst>
                <a:ext uri="{FF2B5EF4-FFF2-40B4-BE49-F238E27FC236}">
                  <a16:creationId xmlns:a16="http://schemas.microsoft.com/office/drawing/2014/main" id="{4CC90A8C-A0F3-A4C3-73FE-161954344B6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330333" y="-317178"/>
              <a:ext cx="1651746" cy="1031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/>
            <a:lstStyle/>
            <a:p>
              <a:r>
                <a:rPr lang="en-US" altLang="en-US" sz="3600" b="1" dirty="0">
                  <a:solidFill>
                    <a:srgbClr val="ECECF1"/>
                  </a:solidFill>
                  <a:latin typeface="Montserrat" panose="020F0502020204030204" pitchFamily="2" charset="0"/>
                  <a:sym typeface="Montserrat" panose="020F0502020204030204" pitchFamily="2" charset="0"/>
                </a:rPr>
                <a:t>Blue Team</a:t>
              </a:r>
            </a:p>
          </p:txBody>
        </p:sp>
      </p:grp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7AA01F-3DF6-4267-415C-347189A4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530"/>
            <a:ext cx="12191999" cy="5835998"/>
          </a:xfrm>
          <a:prstGeom prst="rect">
            <a:avLst/>
          </a:prstGeom>
        </p:spPr>
      </p:pic>
      <p:pic>
        <p:nvPicPr>
          <p:cNvPr id="9" name="Picture 8" descr="Picture 4">
            <a:extLst>
              <a:ext uri="{FF2B5EF4-FFF2-40B4-BE49-F238E27FC236}">
                <a16:creationId xmlns:a16="http://schemas.microsoft.com/office/drawing/2014/main" id="{1C882D85-78FD-F8AF-D8D1-23D9C09E1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96" y="143178"/>
            <a:ext cx="1387135" cy="1320884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5285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6C6D2-AB39-7820-A79D-098E6692A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>
            <a:extLst>
              <a:ext uri="{FF2B5EF4-FFF2-40B4-BE49-F238E27FC236}">
                <a16:creationId xmlns:a16="http://schemas.microsoft.com/office/drawing/2014/main" id="{2D56D364-372E-6B51-D5F8-2B5949C2F7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" y="980728"/>
            <a:ext cx="7680175" cy="5835998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Contains logs and Summary</a:t>
            </a:r>
          </a:p>
          <a:p>
            <a:pPr marL="0" indent="0">
              <a:buNone/>
            </a:pPr>
            <a:endParaRPr lang="en-US" altLang="en-US" sz="2000" b="1" i="1" dirty="0">
              <a:solidFill>
                <a:schemeClr val="bg1"/>
              </a:solidFill>
            </a:endParaRPr>
          </a:p>
          <a:p>
            <a:r>
              <a:rPr lang="en-US" altLang="en-US" sz="2000" b="1" dirty="0">
                <a:solidFill>
                  <a:schemeClr val="bg1"/>
                </a:solidFill>
              </a:rPr>
              <a:t>Active Threats: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DDoS Attempt </a:t>
            </a:r>
            <a:r>
              <a:rPr lang="en-US" altLang="en-US" sz="2000" dirty="0">
                <a:solidFill>
                  <a:schemeClr val="bg1"/>
                </a:solidFill>
              </a:rPr>
              <a:t>(IP </a:t>
            </a:r>
            <a:r>
              <a:rPr lang="en-US" altLang="en-US" sz="2000" dirty="0">
                <a:solidFill>
                  <a:schemeClr val="bg1"/>
                </a:solidFill>
                <a:sym typeface="Menlo Regular" charset="0"/>
              </a:rPr>
              <a:t>192.168.1.91</a:t>
            </a:r>
            <a:r>
              <a:rPr lang="en-US" altLang="en-US" sz="2000" dirty="0">
                <a:solidFill>
                  <a:schemeClr val="bg1"/>
                </a:solidFill>
              </a:rPr>
              <a:t>): High severity – </a:t>
            </a:r>
            <a:r>
              <a:rPr lang="en-US" altLang="en-US" sz="2000" i="1" dirty="0">
                <a:solidFill>
                  <a:schemeClr val="bg1"/>
                </a:solidFill>
              </a:rPr>
              <a:t>Pending action</a:t>
            </a:r>
            <a:r>
              <a:rPr lang="en-US" altLang="en-US" sz="2000" dirty="0">
                <a:solidFill>
                  <a:schemeClr val="bg1"/>
                </a:solidFill>
              </a:rPr>
              <a:t>.</a:t>
            </a:r>
            <a:br>
              <a:rPr lang="en-US" altLang="en-US" sz="2000" dirty="0">
                <a:solidFill>
                  <a:schemeClr val="bg1"/>
                </a:solidFill>
              </a:rPr>
            </a:br>
            <a:endParaRPr lang="en-US" altLang="en-US" sz="2000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Malicious File</a:t>
            </a:r>
            <a:r>
              <a:rPr lang="en-US" altLang="en-US" sz="2000" dirty="0">
                <a:solidFill>
                  <a:schemeClr val="bg1"/>
                </a:solidFill>
              </a:rPr>
              <a:t>: </a:t>
            </a:r>
            <a:r>
              <a:rPr lang="en-US" altLang="en-US" sz="2000" dirty="0">
                <a:solidFill>
                  <a:schemeClr val="bg1"/>
                </a:solidFill>
                <a:sym typeface="Menlo Regular" charset="0"/>
              </a:rPr>
              <a:t>Test.txt</a:t>
            </a:r>
            <a:r>
              <a:rPr lang="en-US" altLang="en-US" sz="2000" dirty="0">
                <a:solidFill>
                  <a:schemeClr val="bg1"/>
                </a:solidFill>
              </a:rPr>
              <a:t> – Defended.</a:t>
            </a:r>
            <a:br>
              <a:rPr lang="en-US" altLang="en-US" sz="2000" dirty="0">
                <a:solidFill>
                  <a:schemeClr val="bg1"/>
                </a:solidFill>
              </a:rPr>
            </a:br>
            <a:endParaRPr lang="en-US" altLang="en-US" sz="2000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Steganography</a:t>
            </a:r>
            <a:r>
              <a:rPr lang="en-US" altLang="en-US" sz="2000" dirty="0">
                <a:solidFill>
                  <a:schemeClr val="bg1"/>
                </a:solidFill>
              </a:rPr>
              <a:t>: </a:t>
            </a:r>
            <a:r>
              <a:rPr lang="en-US" altLang="en-US" sz="2000" dirty="0">
                <a:solidFill>
                  <a:schemeClr val="bg1"/>
                </a:solidFill>
                <a:sym typeface="Menlo Regular" charset="0"/>
              </a:rPr>
              <a:t>lion.jpg</a:t>
            </a:r>
            <a:r>
              <a:rPr lang="en-US" altLang="en-US" sz="2000" dirty="0">
                <a:solidFill>
                  <a:schemeClr val="bg1"/>
                </a:solidFill>
              </a:rPr>
              <a:t> – Defended but low risk.</a:t>
            </a:r>
            <a:br>
              <a:rPr lang="en-US" altLang="en-US" sz="2000" dirty="0">
                <a:solidFill>
                  <a:schemeClr val="bg1"/>
                </a:solidFill>
              </a:rPr>
            </a:br>
            <a:endParaRPr lang="en-US" altLang="en-US" sz="2000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en-US" sz="2000" dirty="0">
              <a:solidFill>
                <a:schemeClr val="bg1"/>
              </a:solidFill>
            </a:endParaRPr>
          </a:p>
          <a:p>
            <a:r>
              <a:rPr lang="en-US" altLang="en-US" sz="2000" dirty="0">
                <a:solidFill>
                  <a:schemeClr val="bg1"/>
                </a:solidFill>
              </a:rPr>
              <a:t>Lessons: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Strengths</a:t>
            </a:r>
            <a:r>
              <a:rPr lang="en-US" altLang="en-US" sz="2000" dirty="0">
                <a:solidFill>
                  <a:schemeClr val="bg1"/>
                </a:solidFill>
              </a:rPr>
              <a:t>: Effective malware/quarantine processes.</a:t>
            </a:r>
            <a:br>
              <a:rPr lang="en-US" altLang="en-US" sz="2000" dirty="0">
                <a:solidFill>
                  <a:schemeClr val="bg1"/>
                </a:solidFill>
              </a:rPr>
            </a:br>
            <a:endParaRPr lang="en-US" altLang="en-US" sz="2000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Weaknesses</a:t>
            </a:r>
            <a:r>
              <a:rPr lang="en-US" altLang="en-US" sz="2000" dirty="0">
                <a:solidFill>
                  <a:schemeClr val="bg1"/>
                </a:solidFill>
              </a:rPr>
              <a:t>: Slow DDoS response; need automated IP blocking.</a:t>
            </a:r>
          </a:p>
          <a:p>
            <a:pPr marL="457200" lvl="1" indent="0">
              <a:buNone/>
            </a:pPr>
            <a:br>
              <a:rPr lang="en-US" altLang="en-US" sz="2000" dirty="0">
                <a:solidFill>
                  <a:schemeClr val="bg1"/>
                </a:solidFill>
              </a:rPr>
            </a:br>
            <a:endParaRPr lang="en-US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521B9C-6E18-C9B0-2CFA-B9841E131EC5}"/>
              </a:ext>
            </a:extLst>
          </p:cNvPr>
          <p:cNvGrpSpPr>
            <a:grpSpLocks/>
          </p:cNvGrpSpPr>
          <p:nvPr/>
        </p:nvGrpSpPr>
        <p:grpSpPr bwMode="auto">
          <a:xfrm>
            <a:off x="4943873" y="165421"/>
            <a:ext cx="4608511" cy="1031332"/>
            <a:chOff x="-182098" y="-294936"/>
            <a:chExt cx="3165269" cy="1031307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213A740A-71C3-10D6-974B-D756FEED8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83171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endParaRPr lang="en-US" altLang="en-US" dirty="0"/>
            </a:p>
          </p:txBody>
        </p:sp>
        <p:sp>
          <p:nvSpPr>
            <p:cNvPr id="7" name="Text Box 6" descr="TextBox 2">
              <a:extLst>
                <a:ext uri="{FF2B5EF4-FFF2-40B4-BE49-F238E27FC236}">
                  <a16:creationId xmlns:a16="http://schemas.microsoft.com/office/drawing/2014/main" id="{4389DA39-C792-12FD-2794-FF6EED91732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82098" y="-294936"/>
              <a:ext cx="1990566" cy="1031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/>
            <a:lstStyle/>
            <a:p>
              <a:r>
                <a:rPr lang="en-US" altLang="en-US" sz="3600" b="1" dirty="0">
                  <a:solidFill>
                    <a:srgbClr val="ECECF1"/>
                  </a:solidFill>
                  <a:latin typeface="Montserrat" panose="020F0502020204030204" pitchFamily="2" charset="0"/>
                  <a:sym typeface="Montserrat" panose="020F0502020204030204" pitchFamily="2" charset="0"/>
                </a:rPr>
                <a:t>Simulation</a:t>
              </a:r>
            </a:p>
          </p:txBody>
        </p:sp>
      </p:grpSp>
      <p:pic>
        <p:nvPicPr>
          <p:cNvPr id="9221" name="Picture 5">
            <a:extLst>
              <a:ext uri="{FF2B5EF4-FFF2-40B4-BE49-F238E27FC236}">
                <a16:creationId xmlns:a16="http://schemas.microsoft.com/office/drawing/2014/main" id="{A184D02C-5085-D484-50B4-EB559A457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803620"/>
            <a:ext cx="4482598" cy="601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 descr="Picture 4">
            <a:extLst>
              <a:ext uri="{FF2B5EF4-FFF2-40B4-BE49-F238E27FC236}">
                <a16:creationId xmlns:a16="http://schemas.microsoft.com/office/drawing/2014/main" id="{9ABCA6A8-D817-5EE8-3193-A9C535B0B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65" y="143178"/>
            <a:ext cx="1387135" cy="1320884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8794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219C7-0F1C-8234-E3B2-6A7F2B04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0B674A4-7A79-50EA-DF97-7C56E0C1A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4704"/>
            <a:ext cx="12192000" cy="6093296"/>
          </a:xfrm>
          <a:prstGeom prst="rect">
            <a:avLst/>
          </a:prstGeo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23900" indent="-2667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233488" indent="-319088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7272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184400" indent="-355600" algn="l" rtl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Red Team has offensive actions  SQL Injection, DDoS, Port Scanning, Steganography, Malicious Upload</a:t>
            </a:r>
          </a:p>
          <a:p>
            <a:pPr marL="0" indent="0">
              <a:buNone/>
            </a:pPr>
            <a:endParaRPr lang="en-US" altLang="en-US" sz="2000" i="1" dirty="0">
              <a:solidFill>
                <a:schemeClr val="bg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0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Each attack triggers and logs events.</a:t>
            </a:r>
          </a:p>
          <a:p>
            <a:pPr marL="457200" lvl="1" indent="0">
              <a:buNone/>
            </a:pPr>
            <a:br>
              <a:rPr lang="en-US" altLang="en-US" sz="2000" dirty="0">
                <a:solidFill>
                  <a:schemeClr val="bg1"/>
                </a:solidFill>
              </a:rPr>
            </a:br>
            <a:r>
              <a:rPr lang="en-US" altLang="en-US" sz="2000" dirty="0">
                <a:solidFill>
                  <a:schemeClr val="bg1"/>
                </a:solidFill>
              </a:rPr>
              <a:t>	</a:t>
            </a:r>
            <a:r>
              <a:rPr lang="en-US" altLang="en-US" sz="2000" b="1" i="1" dirty="0">
                <a:solidFill>
                  <a:schemeClr val="bg1"/>
                </a:solidFill>
              </a:rPr>
              <a:t>Key Attacks: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SQL Injection</a:t>
            </a:r>
            <a:r>
              <a:rPr lang="en-US" altLang="en-US" sz="2000" dirty="0">
                <a:solidFill>
                  <a:schemeClr val="bg1"/>
                </a:solidFill>
              </a:rPr>
              <a:t> (IP </a:t>
            </a:r>
            <a:r>
              <a:rPr lang="en-US" altLang="en-US" sz="2000" dirty="0">
                <a:solidFill>
                  <a:schemeClr val="bg1"/>
                </a:solidFill>
                <a:latin typeface="Menlo Regular" charset="0"/>
                <a:sym typeface="Menlo Regular" charset="0"/>
              </a:rPr>
              <a:t>192.168.1.41</a:t>
            </a:r>
            <a:r>
              <a:rPr lang="en-US" altLang="en-US" sz="2000" dirty="0">
                <a:solidFill>
                  <a:schemeClr val="bg1"/>
                </a:solidFill>
              </a:rPr>
              <a:t>): Attempted database breach.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Port Scan</a:t>
            </a:r>
            <a:r>
              <a:rPr lang="en-US" altLang="en-US" sz="2000" dirty="0">
                <a:solidFill>
                  <a:schemeClr val="bg1"/>
                </a:solidFill>
              </a:rPr>
              <a:t> (IP </a:t>
            </a:r>
            <a:r>
              <a:rPr lang="en-US" altLang="en-US" sz="2000" dirty="0">
                <a:solidFill>
                  <a:schemeClr val="bg1"/>
                </a:solidFill>
                <a:latin typeface="Menlo Regular" charset="0"/>
                <a:sym typeface="Menlo Regular" charset="0"/>
              </a:rPr>
              <a:t>192.168.1.23</a:t>
            </a:r>
            <a:r>
              <a:rPr lang="en-US" altLang="en-US" sz="2000" dirty="0">
                <a:solidFill>
                  <a:schemeClr val="bg1"/>
                </a:solidFill>
              </a:rPr>
              <a:t>): Scanned ports 3306, 5432, 1521.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chemeClr val="bg1"/>
                </a:solidFill>
              </a:rPr>
              <a:t>Steganography</a:t>
            </a:r>
            <a:r>
              <a:rPr lang="en-US" altLang="en-US" sz="2000" dirty="0">
                <a:solidFill>
                  <a:schemeClr val="bg1"/>
                </a:solidFill>
              </a:rPr>
              <a:t>: Hid data in </a:t>
            </a:r>
            <a:r>
              <a:rPr lang="en-US" altLang="en-US" sz="2000" dirty="0">
                <a:solidFill>
                  <a:schemeClr val="bg1"/>
                </a:solidFill>
                <a:latin typeface="Menlo Regular" charset="0"/>
                <a:sym typeface="Menlo Regular" charset="0"/>
              </a:rPr>
              <a:t>lion.jpg</a:t>
            </a:r>
            <a:r>
              <a:rPr lang="en-US" altLang="en-US" sz="2000" dirty="0">
                <a:solidFill>
                  <a:schemeClr val="bg1"/>
                </a:solidFill>
              </a:rPr>
              <a:t> (Found: </a:t>
            </a:r>
            <a:r>
              <a:rPr lang="en-US" altLang="en-US" sz="2000" dirty="0">
                <a:solidFill>
                  <a:schemeClr val="bg1"/>
                </a:solidFill>
                <a:latin typeface="Menlo Regular" charset="0"/>
                <a:sym typeface="Menlo Regular" charset="0"/>
              </a:rPr>
              <a:t>SECRET-4391</a:t>
            </a:r>
            <a:r>
              <a:rPr lang="en-US" altLang="en-US" sz="2000" dirty="0">
                <a:solidFill>
                  <a:schemeClr val="bg1"/>
                </a:solidFill>
              </a:rPr>
              <a:t>).</a:t>
            </a:r>
            <a:br>
              <a:rPr lang="en-US" altLang="en-US" sz="2000" dirty="0">
                <a:solidFill>
                  <a:schemeClr val="bg1"/>
                </a:solidFill>
              </a:rPr>
            </a:br>
            <a:r>
              <a:rPr lang="en-US" altLang="en-US" sz="2000" dirty="0">
                <a:solidFill>
                  <a:schemeClr val="bg1"/>
                </a:solidFill>
              </a:rPr>
              <a:t>	</a:t>
            </a:r>
            <a:endParaRPr lang="en-US" altLang="en-US" sz="20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altLang="en-US" sz="2000" i="1" dirty="0">
                <a:solidFill>
                  <a:schemeClr val="bg1"/>
                </a:solidFill>
              </a:rPr>
            </a:br>
            <a:endParaRPr lang="en-US" altLang="en-US" sz="2000" i="1" dirty="0">
              <a:solidFill>
                <a:schemeClr val="bg1"/>
              </a:solidFill>
            </a:endParaRP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F158F798-5CA2-26E4-2112-88969EFD5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4752763"/>
            <a:ext cx="10860337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Picture 22" descr="Picture 4">
            <a:extLst>
              <a:ext uri="{FF2B5EF4-FFF2-40B4-BE49-F238E27FC236}">
                <a16:creationId xmlns:a16="http://schemas.microsoft.com/office/drawing/2014/main" id="{276FFB7F-B663-9872-C406-96F6F210F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17005"/>
            <a:ext cx="1415480" cy="1347875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" name="Text Box 6" descr="TextBox 2">
            <a:extLst>
              <a:ext uri="{FF2B5EF4-FFF2-40B4-BE49-F238E27FC236}">
                <a16:creationId xmlns:a16="http://schemas.microsoft.com/office/drawing/2014/main" id="{7183AF8B-0EF4-F39A-6485-94977E06FC41}"/>
              </a:ext>
            </a:extLst>
          </p:cNvPr>
          <p:cNvSpPr txBox="1">
            <a:spLocks/>
          </p:cNvSpPr>
          <p:nvPr/>
        </p:nvSpPr>
        <p:spPr bwMode="auto">
          <a:xfrm>
            <a:off x="4763851" y="116326"/>
            <a:ext cx="2664296" cy="1031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r>
              <a:rPr lang="en-US" altLang="en-US" sz="3600" b="1" dirty="0">
                <a:solidFill>
                  <a:srgbClr val="ECECF1"/>
                </a:solidFill>
                <a:latin typeface="Montserrat" panose="020F0502020204030204" pitchFamily="2" charset="0"/>
                <a:sym typeface="Montserrat" panose="020F0502020204030204" pitchFamily="2" charset="0"/>
              </a:rPr>
              <a:t>Red Team</a:t>
            </a:r>
          </a:p>
        </p:txBody>
      </p:sp>
    </p:spTree>
    <p:extLst>
      <p:ext uri="{BB962C8B-B14F-4D97-AF65-F5344CB8AC3E}">
        <p14:creationId xmlns:p14="http://schemas.microsoft.com/office/powerpoint/2010/main" val="287899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2AB11-66A9-87D1-BB07-C7B04A679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>
            <a:extLst>
              <a:ext uri="{FF2B5EF4-FFF2-40B4-BE49-F238E27FC236}">
                <a16:creationId xmlns:a16="http://schemas.microsoft.com/office/drawing/2014/main" id="{4A69BB75-CF41-2B1B-D5EC-3B6E98DA4F7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" y="980728"/>
            <a:ext cx="12192000" cy="5835998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000" b="1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br>
              <a:rPr lang="en-US" altLang="en-US" sz="2000" i="1" dirty="0">
                <a:solidFill>
                  <a:srgbClr val="FFFFFF"/>
                </a:solidFill>
              </a:rPr>
            </a:br>
            <a:endParaRPr lang="en-US" altLang="en-US" sz="2000" i="1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47EAAB-FC49-3382-DC99-E90E0840B6DF}"/>
              </a:ext>
            </a:extLst>
          </p:cNvPr>
          <p:cNvGrpSpPr>
            <a:grpSpLocks/>
          </p:cNvGrpSpPr>
          <p:nvPr/>
        </p:nvGrpSpPr>
        <p:grpSpPr bwMode="auto">
          <a:xfrm>
            <a:off x="119335" y="50073"/>
            <a:ext cx="10206153" cy="1803550"/>
            <a:chOff x="-3019714" y="-410281"/>
            <a:chExt cx="6002885" cy="1803507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807C3277-5117-9C70-F2F7-A1FC55607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83171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endParaRPr lang="en-US" alt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2AD2FC-C92F-4498-F354-D412D90814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19714" y="-410281"/>
              <a:ext cx="4298775" cy="1803507"/>
              <a:chOff x="-3019714" y="-1177834"/>
              <a:chExt cx="4298775" cy="1803505"/>
            </a:xfrm>
          </p:grpSpPr>
          <p:sp>
            <p:nvSpPr>
              <p:cNvPr id="7" name="Text Box 6" descr="TextBox 2">
                <a:extLst>
                  <a:ext uri="{FF2B5EF4-FFF2-40B4-BE49-F238E27FC236}">
                    <a16:creationId xmlns:a16="http://schemas.microsoft.com/office/drawing/2014/main" id="{03DA7925-B0B7-BE3F-602C-E8074AE8734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287980" y="-1111583"/>
                <a:ext cx="1567041" cy="10313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/>
              <a:lstStyle/>
              <a:p>
                <a:r>
                  <a:rPr lang="en-US" altLang="en-US" sz="3600" b="1" dirty="0">
                    <a:solidFill>
                      <a:srgbClr val="ECECF1"/>
                    </a:solidFill>
                    <a:latin typeface="Montserrat" panose="020F0502020204030204" pitchFamily="2" charset="0"/>
                    <a:sym typeface="Montserrat" panose="020F0502020204030204" pitchFamily="2" charset="0"/>
                  </a:rPr>
                  <a:t>Red Team</a:t>
                </a:r>
              </a:p>
            </p:txBody>
          </p:sp>
          <p:sp>
            <p:nvSpPr>
              <p:cNvPr id="8" name="Text Box 7" descr="TextBox 4">
                <a:extLst>
                  <a:ext uri="{FF2B5EF4-FFF2-40B4-BE49-F238E27FC236}">
                    <a16:creationId xmlns:a16="http://schemas.microsoft.com/office/drawing/2014/main" id="{7040F11A-9CF6-AEE4-A663-1B6A8055824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3019714" y="-1177834"/>
                <a:ext cx="3799033" cy="18035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/>
              <a:lstStyle/>
              <a:p>
                <a:pPr>
                  <a:lnSpc>
                    <a:spcPct val="150000"/>
                  </a:lnSpc>
                </a:pPr>
                <a:endParaRPr lang="en-US" altLang="en-US" dirty="0">
                  <a:solidFill>
                    <a:srgbClr val="FFFFFF"/>
                  </a:solidFill>
                  <a:latin typeface="Montserrat" panose="020F0502020204030204" pitchFamily="2" charset="0"/>
                  <a:sym typeface="Montserrat" panose="020F0502020204030204" pitchFamily="2" charset="0"/>
                </a:endParaRPr>
              </a:p>
            </p:txBody>
          </p:sp>
        </p:grpSp>
      </p:grp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528A68-3F13-C881-A991-491DDF50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" y="864205"/>
            <a:ext cx="12182546" cy="6167414"/>
          </a:xfrm>
          <a:prstGeom prst="rect">
            <a:avLst/>
          </a:prstGeom>
        </p:spPr>
      </p:pic>
      <p:pic>
        <p:nvPicPr>
          <p:cNvPr id="12" name="Picture 11" descr="Picture 4">
            <a:extLst>
              <a:ext uri="{FF2B5EF4-FFF2-40B4-BE49-F238E27FC236}">
                <a16:creationId xmlns:a16="http://schemas.microsoft.com/office/drawing/2014/main" id="{5DFA7DCA-63DC-373B-F203-8F1C6EC5A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96" y="143178"/>
            <a:ext cx="1387135" cy="1320884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7404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0C72DF-C41B-A351-0D01-3C386C01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>
            <a:extLst>
              <a:ext uri="{FF2B5EF4-FFF2-40B4-BE49-F238E27FC236}">
                <a16:creationId xmlns:a16="http://schemas.microsoft.com/office/drawing/2014/main" id="{2E04990A-8830-39C2-BB9A-093B96C316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" y="980727"/>
            <a:ext cx="12191999" cy="5981715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None/>
            </a:pPr>
            <a:br>
              <a:rPr lang="en-US" altLang="en-US" sz="2000" dirty="0">
                <a:solidFill>
                  <a:srgbClr val="FFFFFF"/>
                </a:solidFill>
              </a:rPr>
            </a:br>
            <a:endParaRPr lang="en-US" altLang="en-US" sz="2000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8B5853-11BB-AE66-2C71-0B3A9CF39767}"/>
              </a:ext>
            </a:extLst>
          </p:cNvPr>
          <p:cNvGrpSpPr>
            <a:grpSpLocks/>
          </p:cNvGrpSpPr>
          <p:nvPr/>
        </p:nvGrpSpPr>
        <p:grpSpPr bwMode="auto">
          <a:xfrm>
            <a:off x="2551883" y="152953"/>
            <a:ext cx="7773605" cy="1057082"/>
            <a:chOff x="-1588978" y="-310124"/>
            <a:chExt cx="4572149" cy="1031307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E8B23130-5566-ED5F-652C-0DB99A394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83171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endParaRPr lang="en-US" altLang="en-US" dirty="0"/>
            </a:p>
          </p:txBody>
        </p:sp>
        <p:sp>
          <p:nvSpPr>
            <p:cNvPr id="7" name="Text Box 6" descr="TextBox 2">
              <a:extLst>
                <a:ext uri="{FF2B5EF4-FFF2-40B4-BE49-F238E27FC236}">
                  <a16:creationId xmlns:a16="http://schemas.microsoft.com/office/drawing/2014/main" id="{0AC61BB3-8711-1B6F-F8F6-9065BA7E9FA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588978" y="-310124"/>
              <a:ext cx="4065836" cy="1031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/>
            <a:lstStyle/>
            <a:p>
              <a:r>
                <a:rPr lang="en-US" altLang="en-US" sz="3600" b="1" dirty="0">
                  <a:solidFill>
                    <a:srgbClr val="ECECF1"/>
                  </a:solidFill>
                  <a:latin typeface="Montserrat" panose="020F0502020204030204" pitchFamily="2" charset="0"/>
                  <a:sym typeface="Montserrat" panose="020F0502020204030204" pitchFamily="2" charset="0"/>
                </a:rPr>
                <a:t>Go Features/Functionality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A2D348-37CF-F47C-3566-68F9702B2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99198"/>
              </p:ext>
            </p:extLst>
          </p:nvPr>
        </p:nvGraphicFramePr>
        <p:xfrm>
          <a:off x="0" y="980728"/>
          <a:ext cx="12192000" cy="59817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2000032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04751788"/>
                    </a:ext>
                  </a:extLst>
                </a:gridCol>
              </a:tblGrid>
              <a:tr h="3386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Concept/Feature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Used In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8705978"/>
                  </a:ext>
                </a:extLst>
              </a:tr>
              <a:tr h="5501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Goroutines + Mutex + </a:t>
                      </a:r>
                      <a:r>
                        <a:rPr lang="en-IN" sz="2000" kern="100" dirty="0" err="1">
                          <a:effectLst/>
                        </a:rPr>
                        <a:t>WaitGroup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DDoS defense concurrency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2793966"/>
                  </a:ext>
                </a:extLst>
              </a:tr>
              <a:tr h="3386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HTTP Routing + Handlers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All API endpoints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2640498"/>
                  </a:ext>
                </a:extLst>
              </a:tr>
              <a:tr h="5501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WebSocket (gorilla/websocket)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Real-time alerting Red Blue,dashboard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9027129"/>
                  </a:ext>
                </a:extLst>
              </a:tr>
              <a:tr h="8324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SQL Transactions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Stego &amp; Malicious Upload defenses , sql , blockips, mark defense , alerts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2793347"/>
                  </a:ext>
                </a:extLst>
              </a:tr>
              <a:tr h="5501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Byte Manipulation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Steganography payload embedding/extraction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5994843"/>
                  </a:ext>
                </a:extLst>
              </a:tr>
              <a:tr h="5501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File Upload Handling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Malicious file + stego image attacks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5865254"/>
                  </a:ext>
                </a:extLst>
              </a:tr>
              <a:tr h="5501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JSON Encoding/Decoding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REST API &amp; WebSocket messages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3688542"/>
                  </a:ext>
                </a:extLst>
              </a:tr>
              <a:tr h="8324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Environment Variables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Dynamic Blue/Red/Dashboard Team URL setup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2381714"/>
                  </a:ext>
                </a:extLst>
              </a:tr>
              <a:tr h="3386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String Matching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Defense pattern detection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5140552"/>
                  </a:ext>
                </a:extLst>
              </a:tr>
              <a:tr h="5501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Random Data Generation</a:t>
                      </a:r>
                      <a:endParaRPr lang="en-IN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 attack simulation (IP, payloads), etc</a:t>
                      </a:r>
                      <a:endParaRPr lang="en-IN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9952199"/>
                  </a:ext>
                </a:extLst>
              </a:tr>
            </a:tbl>
          </a:graphicData>
        </a:graphic>
      </p:graphicFrame>
      <p:pic>
        <p:nvPicPr>
          <p:cNvPr id="14" name="Picture 13" descr="Picture 4">
            <a:extLst>
              <a:ext uri="{FF2B5EF4-FFF2-40B4-BE49-F238E27FC236}">
                <a16:creationId xmlns:a16="http://schemas.microsoft.com/office/drawing/2014/main" id="{B1184387-19DB-D120-F546-2FCA3310E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963" y="-143829"/>
            <a:ext cx="1387135" cy="1353864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01876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icture 3">
            <a:extLst>
              <a:ext uri="{FF2B5EF4-FFF2-40B4-BE49-F238E27FC236}">
                <a16:creationId xmlns:a16="http://schemas.microsoft.com/office/drawing/2014/main" id="{166B01C9-3C2D-67A5-0667-60F507623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552" y="797672"/>
            <a:ext cx="4923678" cy="492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291" name="Group 3">
            <a:extLst>
              <a:ext uri="{FF2B5EF4-FFF2-40B4-BE49-F238E27FC236}">
                <a16:creationId xmlns:a16="http://schemas.microsoft.com/office/drawing/2014/main" id="{6D7C615F-012F-33E0-3DF5-77E9DBED86B8}"/>
              </a:ext>
            </a:extLst>
          </p:cNvPr>
          <p:cNvGrpSpPr>
            <a:grpSpLocks/>
          </p:cNvGrpSpPr>
          <p:nvPr/>
        </p:nvGrpSpPr>
        <p:grpSpPr bwMode="auto">
          <a:xfrm>
            <a:off x="911225" y="1340921"/>
            <a:ext cx="4364038" cy="1478872"/>
            <a:chOff x="0" y="-202057"/>
            <a:chExt cx="4365161" cy="1478339"/>
          </a:xfrm>
        </p:grpSpPr>
        <p:sp>
          <p:nvSpPr>
            <p:cNvPr id="12292" name="Text Box 4" descr="TextBox 4">
              <a:extLst>
                <a:ext uri="{FF2B5EF4-FFF2-40B4-BE49-F238E27FC236}">
                  <a16:creationId xmlns:a16="http://schemas.microsoft.com/office/drawing/2014/main" id="{F098D92E-C335-5A5B-21BC-B5D5FEEBF89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078" y="-202057"/>
              <a:ext cx="3917851" cy="6460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endParaRPr lang="en-US" altLang="en-US" sz="3600" b="1" dirty="0">
                <a:solidFill>
                  <a:srgbClr val="ECECF1"/>
                </a:solidFill>
                <a:latin typeface="Montserrat" panose="020F0502020204030204" pitchFamily="2" charset="0"/>
                <a:sym typeface="Montserrat" panose="020F0502020204030204" pitchFamily="2" charset="0"/>
              </a:endParaRPr>
            </a:p>
          </p:txBody>
        </p:sp>
        <p:sp>
          <p:nvSpPr>
            <p:cNvPr id="12293" name="Text Box 5" descr="TextBox 5">
              <a:extLst>
                <a:ext uri="{FF2B5EF4-FFF2-40B4-BE49-F238E27FC236}">
                  <a16:creationId xmlns:a16="http://schemas.microsoft.com/office/drawing/2014/main" id="{9C6B1ADE-7CB8-C18E-379A-4C0224322EA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0" y="815424"/>
              <a:ext cx="4365161" cy="460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en-US" dirty="0">
                <a:solidFill>
                  <a:srgbClr val="FFFFFF"/>
                </a:solidFill>
                <a:latin typeface="Montserrat" panose="020F0502020204030204" pitchFamily="2" charset="0"/>
                <a:sym typeface="Montserrat" panose="020F0502020204030204" pitchFamily="2" charset="0"/>
              </a:endParaRPr>
            </a:p>
          </p:txBody>
        </p:sp>
      </p:grpSp>
      <p:sp>
        <p:nvSpPr>
          <p:cNvPr id="3" name="Text Box 16">
            <a:extLst>
              <a:ext uri="{FF2B5EF4-FFF2-40B4-BE49-F238E27FC236}">
                <a16:creationId xmlns:a16="http://schemas.microsoft.com/office/drawing/2014/main" id="{DACB12C3-3E62-735B-9F79-1E38C1B8E396}"/>
              </a:ext>
            </a:extLst>
          </p:cNvPr>
          <p:cNvSpPr txBox="1">
            <a:spLocks/>
          </p:cNvSpPr>
          <p:nvPr/>
        </p:nvSpPr>
        <p:spPr bwMode="auto">
          <a:xfrm>
            <a:off x="748765" y="1196752"/>
            <a:ext cx="5392787" cy="4431983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121E5C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pPr algn="ctr"/>
            <a:r>
              <a:rPr lang="en-US" altLang="en-US" sz="3600" b="1" dirty="0">
                <a:solidFill>
                  <a:srgbClr val="ECECF1"/>
                </a:solidFill>
                <a:latin typeface="Montserrat" panose="00000500000000000000" pitchFamily="2" charset="0"/>
                <a:sym typeface="Montserrat" panose="020F0502020204030204" pitchFamily="2" charset="0"/>
              </a:rPr>
              <a:t>Conclusion</a:t>
            </a:r>
          </a:p>
          <a:p>
            <a:pPr algn="ctr"/>
            <a:endParaRPr lang="en-US" altLang="en-US" sz="3600" b="1" dirty="0">
              <a:solidFill>
                <a:srgbClr val="ECECF1"/>
              </a:solidFill>
              <a:latin typeface="Calibri "/>
              <a:sym typeface="Montserrat" panose="020F0502020204030204" pitchFamily="2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alibri "/>
              </a:rPr>
              <a:t>We plan to expand this project into open-source platform for Red and Blue Team learning, with future integration of diverse testing environments like Kali Linux.</a:t>
            </a:r>
            <a:endParaRPr lang="en-US" altLang="en-US" sz="2000" dirty="0">
              <a:solidFill>
                <a:schemeClr val="bg1"/>
              </a:solidFill>
              <a:latin typeface="Calibri "/>
              <a:sym typeface="Montserrat" panose="020F0502020204030204" pitchFamily="2" charset="0"/>
            </a:endParaRPr>
          </a:p>
          <a:p>
            <a:endParaRPr lang="en-US" altLang="en-US" sz="2000" dirty="0">
              <a:solidFill>
                <a:srgbClr val="ECECF1"/>
              </a:solidFill>
              <a:latin typeface="Calibri "/>
              <a:sym typeface="Montserrat" panose="020F0502020204030204" pitchFamily="2" charset="0"/>
            </a:endParaRPr>
          </a:p>
          <a:p>
            <a:endParaRPr lang="en-US" altLang="en-US" sz="2000" dirty="0">
              <a:solidFill>
                <a:srgbClr val="ECECF1"/>
              </a:solidFill>
              <a:latin typeface="Calibri "/>
              <a:sym typeface="Montserrat" panose="020F0502020204030204" pitchFamily="2" charset="0"/>
            </a:endParaRPr>
          </a:p>
          <a:p>
            <a:endParaRPr lang="en-US" altLang="en-US" sz="2000" dirty="0">
              <a:solidFill>
                <a:srgbClr val="ECECF1"/>
              </a:solidFill>
              <a:latin typeface="Calibri "/>
              <a:sym typeface="Montserrat" panose="020F0502020204030204" pitchFamily="2" charset="0"/>
            </a:endParaRPr>
          </a:p>
          <a:p>
            <a:endParaRPr lang="en-US" altLang="en-US" sz="2000" dirty="0">
              <a:solidFill>
                <a:srgbClr val="ECECF1"/>
              </a:solidFill>
              <a:latin typeface="Calibri "/>
              <a:sym typeface="Montserrat" panose="020F0502020204030204" pitchFamily="2" charset="0"/>
            </a:endParaRPr>
          </a:p>
          <a:p>
            <a:endParaRPr lang="en-US" altLang="en-US" sz="2000" b="1" dirty="0">
              <a:solidFill>
                <a:srgbClr val="ECECF1"/>
              </a:solidFill>
              <a:latin typeface="Calibri "/>
              <a:sym typeface="Montserrat" panose="020F0502020204030204" pitchFamily="2" charset="0"/>
            </a:endParaRPr>
          </a:p>
          <a:p>
            <a:pPr algn="ctr"/>
            <a:r>
              <a:rPr lang="en-US" altLang="en-US" sz="3000" b="1" dirty="0">
                <a:solidFill>
                  <a:srgbClr val="ECECF1"/>
                </a:solidFill>
                <a:latin typeface="Calibri "/>
                <a:sym typeface="Montserrat" panose="020F0502020204030204" pitchFamily="2" charset="0"/>
              </a:rPr>
              <a:t>Thank You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4B3275-8440-DBD9-0BF8-945951776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>
            <a:extLst>
              <a:ext uri="{FF2B5EF4-FFF2-40B4-BE49-F238E27FC236}">
                <a16:creationId xmlns:a16="http://schemas.microsoft.com/office/drawing/2014/main" id="{E8C58D71-54B3-2F24-6C43-F4F06E9976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" y="980728"/>
            <a:ext cx="12192000" cy="5835998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600" dirty="0">
                <a:solidFill>
                  <a:srgbClr val="FFFFFF"/>
                </a:solidFill>
                <a:latin typeface="+mn-lt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400" dirty="0">
                <a:solidFill>
                  <a:srgbClr val="FFFFFF"/>
                </a:solidFill>
                <a:latin typeface="+mn-lt"/>
              </a:rPr>
              <a:t>Designed and built a Red vs Blue Team simulation in Go with team, modeling real-world cyber attacks and defenses. Developed secure system architecture, implemented threat scenarios, and simulated defensive strategies in a controlled environment.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600" dirty="0">
              <a:solidFill>
                <a:srgbClr val="FFFFFF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600" dirty="0">
              <a:solidFill>
                <a:srgbClr val="FFFFFF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600" dirty="0">
              <a:solidFill>
                <a:srgbClr val="FFFFFF"/>
              </a:solidFill>
              <a:latin typeface="+mn-lt"/>
            </a:endParaRPr>
          </a:p>
          <a:p>
            <a:endParaRPr lang="en-IN" sz="1600" dirty="0"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93186-3699-0D7C-CB53-773ABFEF9F0B}"/>
              </a:ext>
            </a:extLst>
          </p:cNvPr>
          <p:cNvGrpSpPr>
            <a:grpSpLocks/>
          </p:cNvGrpSpPr>
          <p:nvPr/>
        </p:nvGrpSpPr>
        <p:grpSpPr bwMode="auto">
          <a:xfrm>
            <a:off x="4770270" y="143178"/>
            <a:ext cx="7177361" cy="1320884"/>
            <a:chOff x="-244849" y="-317178"/>
            <a:chExt cx="4182105" cy="1320852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46DD47E1-C838-8AAB-6E12-636A46F87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83171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endParaRPr lang="en-US" alt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F877E2-C47B-2B6F-34A9-198BBE6558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44849" y="-317178"/>
              <a:ext cx="4182105" cy="1320852"/>
              <a:chOff x="-244849" y="-762027"/>
              <a:chExt cx="4182105" cy="1320853"/>
            </a:xfrm>
          </p:grpSpPr>
          <p:pic>
            <p:nvPicPr>
              <p:cNvPr id="5" name="Picture 4" descr="Picture 4">
                <a:extLst>
                  <a:ext uri="{FF2B5EF4-FFF2-40B4-BE49-F238E27FC236}">
                    <a16:creationId xmlns:a16="http://schemas.microsoft.com/office/drawing/2014/main" id="{4320D268-C6D7-E9A4-8C1A-AA3CD94FE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1394" y="-762027"/>
                <a:ext cx="815862" cy="13208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algn="ctr" rotWithShape="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</p:pic>
          <p:sp>
            <p:nvSpPr>
              <p:cNvPr id="7" name="Text Box 6" descr="TextBox 2">
                <a:extLst>
                  <a:ext uri="{FF2B5EF4-FFF2-40B4-BE49-F238E27FC236}">
                    <a16:creationId xmlns:a16="http://schemas.microsoft.com/office/drawing/2014/main" id="{92FBD361-7DFD-2B76-0546-B2823398D43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244849" y="-762027"/>
                <a:ext cx="1544952" cy="1031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/>
              <a:lstStyle/>
              <a:p>
                <a:r>
                  <a:rPr lang="en-US" altLang="en-US" sz="3600" b="1" dirty="0">
                    <a:solidFill>
                      <a:srgbClr val="ECECF1"/>
                    </a:solidFill>
                    <a:latin typeface="Montserrat" panose="020F0502020204030204" pitchFamily="2" charset="0"/>
                    <a:sym typeface="Montserrat" panose="020F0502020204030204" pitchFamily="2" charset="0"/>
                  </a:rPr>
                  <a:t>Overview</a:t>
                </a:r>
              </a:p>
            </p:txBody>
          </p:sp>
        </p:grpSp>
      </p:grp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2146DF-9C24-A6BD-1FDF-BF6F48C52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1900"/>
            <a:ext cx="6096000" cy="3086100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CD3F00-74F6-4C7A-1B25-9D45689F8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1" y="3826967"/>
            <a:ext cx="5807968" cy="303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0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>
            <a:extLst>
              <a:ext uri="{FF2B5EF4-FFF2-40B4-BE49-F238E27FC236}">
                <a16:creationId xmlns:a16="http://schemas.microsoft.com/office/drawing/2014/main" id="{1ABA6DD8-3E0C-90B0-5C67-C62855B91A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" y="980728"/>
            <a:ext cx="12192000" cy="5835998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br>
              <a:rPr lang="en-US" altLang="en-US" sz="2000" i="1" dirty="0">
                <a:solidFill>
                  <a:srgbClr val="FFFFFF"/>
                </a:solidFill>
              </a:rPr>
            </a:br>
            <a:endParaRPr lang="en-US" altLang="en-US" sz="2000" i="1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206E5F-B7CE-119C-0F98-BCC738E3B48C}"/>
              </a:ext>
            </a:extLst>
          </p:cNvPr>
          <p:cNvGrpSpPr>
            <a:grpSpLocks/>
          </p:cNvGrpSpPr>
          <p:nvPr/>
        </p:nvGrpSpPr>
        <p:grpSpPr bwMode="auto">
          <a:xfrm>
            <a:off x="68902" y="41274"/>
            <a:ext cx="11878729" cy="1803550"/>
            <a:chOff x="-3049377" y="-419080"/>
            <a:chExt cx="6986633" cy="1803507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773A8C2E-68CA-5688-BB88-1A9F607CB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83171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endParaRPr lang="en-US" alt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BFE0D9A-ED1D-4453-CE5B-A7356D4111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49377" y="-419080"/>
              <a:ext cx="6986633" cy="1803507"/>
              <a:chOff x="-3049377" y="-863929"/>
              <a:chExt cx="6986633" cy="1803508"/>
            </a:xfrm>
          </p:grpSpPr>
          <p:pic>
            <p:nvPicPr>
              <p:cNvPr id="5" name="Picture 4" descr="Picture 4">
                <a:extLst>
                  <a:ext uri="{FF2B5EF4-FFF2-40B4-BE49-F238E27FC236}">
                    <a16:creationId xmlns:a16="http://schemas.microsoft.com/office/drawing/2014/main" id="{6C570D4A-4F58-F67D-7ECC-E5F312E99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1394" y="-762027"/>
                <a:ext cx="815862" cy="13208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algn="ctr" rotWithShape="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9BE08DC-AD55-66B3-CAE4-0B781B522F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49377" y="-863929"/>
                <a:ext cx="4857845" cy="1803508"/>
                <a:chOff x="-3049377" y="-1186633"/>
                <a:chExt cx="4857845" cy="1803505"/>
              </a:xfrm>
            </p:grpSpPr>
            <p:sp>
              <p:nvSpPr>
                <p:cNvPr id="7" name="Text Box 6" descr="TextBox 2">
                  <a:extLst>
                    <a:ext uri="{FF2B5EF4-FFF2-40B4-BE49-F238E27FC236}">
                      <a16:creationId xmlns:a16="http://schemas.microsoft.com/office/drawing/2014/main" id="{D4746771-117E-CE0D-5764-F96C0CD2C54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-182098" y="-1062489"/>
                  <a:ext cx="1990566" cy="10313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20" rIns="45720"/>
                <a:lstStyle/>
                <a:p>
                  <a:r>
                    <a:rPr lang="en-US" altLang="en-US" sz="3600" b="1" dirty="0">
                      <a:solidFill>
                        <a:srgbClr val="ECECF1"/>
                      </a:solidFill>
                      <a:latin typeface="Montserrat" panose="020F0502020204030204" pitchFamily="2" charset="0"/>
                      <a:sym typeface="Montserrat" panose="020F0502020204030204" pitchFamily="2" charset="0"/>
                    </a:rPr>
                    <a:t>Tech Stack </a:t>
                  </a:r>
                </a:p>
              </p:txBody>
            </p:sp>
            <p:sp>
              <p:nvSpPr>
                <p:cNvPr id="8" name="Text Box 7" descr="TextBox 4">
                  <a:extLst>
                    <a:ext uri="{FF2B5EF4-FFF2-40B4-BE49-F238E27FC236}">
                      <a16:creationId xmlns:a16="http://schemas.microsoft.com/office/drawing/2014/main" id="{25869D3C-3FEA-90FE-29CE-6E7F926F3FE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-3049377" y="-1186633"/>
                  <a:ext cx="3799033" cy="18035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20" rIns="45720"/>
                <a:lstStyle/>
                <a:p>
                  <a:pPr>
                    <a:lnSpc>
                      <a:spcPct val="150000"/>
                    </a:lnSpc>
                  </a:pPr>
                  <a:endParaRPr lang="en-US" altLang="en-US" dirty="0">
                    <a:solidFill>
                      <a:srgbClr val="FFFFFF"/>
                    </a:solidFill>
                    <a:latin typeface="Montserrat" panose="020F0502020204030204" pitchFamily="2" charset="0"/>
                    <a:sym typeface="Montserrat" panose="020F0502020204030204" pitchFamily="2" charset="0"/>
                  </a:endParaRPr>
                </a:p>
              </p:txBody>
            </p:sp>
          </p:grpSp>
        </p:grpSp>
      </p:grpSp>
      <p:pic>
        <p:nvPicPr>
          <p:cNvPr id="11" name="Picture 10" descr="A diagram of a computer&#10;&#10;AI-generated content may be incorrect.">
            <a:extLst>
              <a:ext uri="{FF2B5EF4-FFF2-40B4-BE49-F238E27FC236}">
                <a16:creationId xmlns:a16="http://schemas.microsoft.com/office/drawing/2014/main" id="{AE6B2295-48B0-2410-41EF-8C695AD50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8" y="1588209"/>
            <a:ext cx="11677003" cy="42361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299F6B-E001-7025-EA6D-372835745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>
            <a:extLst>
              <a:ext uri="{FF2B5EF4-FFF2-40B4-BE49-F238E27FC236}">
                <a16:creationId xmlns:a16="http://schemas.microsoft.com/office/drawing/2014/main" id="{C5ADBA69-4289-43D4-4BBD-AC0C541FDF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" y="980728"/>
            <a:ext cx="12192000" cy="5835998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br>
              <a:rPr lang="en-US" altLang="en-US" sz="2000" i="1" dirty="0">
                <a:solidFill>
                  <a:srgbClr val="FFFFFF"/>
                </a:solidFill>
              </a:rPr>
            </a:br>
            <a:endParaRPr lang="en-US" altLang="en-US" sz="2000" i="1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FA86E9-560F-D6A8-98F6-541FE54A11D3}"/>
              </a:ext>
            </a:extLst>
          </p:cNvPr>
          <p:cNvGrpSpPr>
            <a:grpSpLocks/>
          </p:cNvGrpSpPr>
          <p:nvPr/>
        </p:nvGrpSpPr>
        <p:grpSpPr bwMode="auto">
          <a:xfrm>
            <a:off x="5253476" y="143179"/>
            <a:ext cx="6694155" cy="1320883"/>
            <a:chOff x="0" y="-317178"/>
            <a:chExt cx="3937256" cy="1320852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DD71E5C9-D9CB-37F3-FFE0-5129393BF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83171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endParaRPr lang="en-US" alt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BC0A06A-BDAD-BD3D-1F54-2D9EEC4D84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93" y="-317178"/>
              <a:ext cx="3844063" cy="1320852"/>
              <a:chOff x="93193" y="-762027"/>
              <a:chExt cx="3844063" cy="1320853"/>
            </a:xfrm>
          </p:grpSpPr>
          <p:pic>
            <p:nvPicPr>
              <p:cNvPr id="5" name="Picture 4" descr="Picture 4">
                <a:extLst>
                  <a:ext uri="{FF2B5EF4-FFF2-40B4-BE49-F238E27FC236}">
                    <a16:creationId xmlns:a16="http://schemas.microsoft.com/office/drawing/2014/main" id="{4C85B99C-CFE5-5F37-C704-D23442361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1394" y="-762027"/>
                <a:ext cx="815862" cy="13208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algn="ctr" rotWithShape="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</p:pic>
          <p:sp>
            <p:nvSpPr>
              <p:cNvPr id="7" name="Text Box 6" descr="TextBox 2">
                <a:extLst>
                  <a:ext uri="{FF2B5EF4-FFF2-40B4-BE49-F238E27FC236}">
                    <a16:creationId xmlns:a16="http://schemas.microsoft.com/office/drawing/2014/main" id="{C4E1F045-8BFA-4375-9974-C482EE335FA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3193" y="-739786"/>
                <a:ext cx="804696" cy="1031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/>
              <a:lstStyle/>
              <a:p>
                <a:r>
                  <a:rPr lang="en-US" altLang="en-US" sz="3600" b="1" dirty="0">
                    <a:solidFill>
                      <a:srgbClr val="ECECF1"/>
                    </a:solidFill>
                    <a:latin typeface="Montserrat" panose="020F0502020204030204" pitchFamily="2" charset="0"/>
                    <a:sym typeface="Montserrat" panose="020F0502020204030204" pitchFamily="2" charset="0"/>
                  </a:rPr>
                  <a:t>Flow</a:t>
                </a: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E83DDF-63B6-BDF7-9708-1DFB0E54A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36" y="1485721"/>
            <a:ext cx="11878728" cy="50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3083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531D1-F6D2-F600-42AF-94C6DA9F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>
            <a:extLst>
              <a:ext uri="{FF2B5EF4-FFF2-40B4-BE49-F238E27FC236}">
                <a16:creationId xmlns:a16="http://schemas.microsoft.com/office/drawing/2014/main" id="{3D4AB45C-384D-60D5-5BE0-016BB91734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" y="980728"/>
            <a:ext cx="12192000" cy="5835998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2200" b="1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2000" b="1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000" i="1" dirty="0">
                <a:solidFill>
                  <a:srgbClr val="FFFFFF"/>
                </a:solidFill>
              </a:rPr>
              <a:t>  	Dashboard contains different metric to understand both team attack and defense.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en-IN" sz="20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IN" sz="2000" i="1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Dashboard showing accumulated logs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IN" sz="2000" kern="100" dirty="0">
              <a:solidFill>
                <a:schemeClr val="bg1"/>
              </a:solidFill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2000" i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buSzTx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Provides real-time security alerts from the Red Team via WebSocket. 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SzTx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Displays comprehensive alert details including severity, attack type, IP address, and status. 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SzTx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Shows all actions taken by the Blue Team, such as blocking attacks and defending ports. 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SzTx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Facilitates the analysis of attack handling by correlating alerts with Blue Team responses.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000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000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000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000" b="1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br>
              <a:rPr lang="en-US" altLang="en-US" sz="2000" i="1" dirty="0">
                <a:solidFill>
                  <a:srgbClr val="FFFFFF"/>
                </a:solidFill>
              </a:rPr>
            </a:br>
            <a:endParaRPr lang="en-US" altLang="en-US" sz="2000" i="1" dirty="0">
              <a:solidFill>
                <a:srgbClr val="FFFFFF"/>
              </a:solidFill>
            </a:endParaRPr>
          </a:p>
        </p:txBody>
      </p:sp>
      <p:pic>
        <p:nvPicPr>
          <p:cNvPr id="5129" name="Picture 9">
            <a:extLst>
              <a:ext uri="{FF2B5EF4-FFF2-40B4-BE49-F238E27FC236}">
                <a16:creationId xmlns:a16="http://schemas.microsoft.com/office/drawing/2014/main" id="{9C4D481D-1959-F86C-2970-F0532B1BB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4900511"/>
            <a:ext cx="8477960" cy="1552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4A2F5D7-4F61-CB1F-09EF-A5136359DF4C}"/>
              </a:ext>
            </a:extLst>
          </p:cNvPr>
          <p:cNvGrpSpPr>
            <a:grpSpLocks/>
          </p:cNvGrpSpPr>
          <p:nvPr/>
        </p:nvGrpSpPr>
        <p:grpSpPr bwMode="auto">
          <a:xfrm>
            <a:off x="68902" y="41274"/>
            <a:ext cx="11878729" cy="1803550"/>
            <a:chOff x="-3049377" y="-419080"/>
            <a:chExt cx="6986633" cy="1803507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0186D28D-9D79-49AA-D3D6-D74AC9DBC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83171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endParaRPr lang="en-US" alt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6032EB-E6CC-459B-790A-1FABAC72D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49377" y="-419080"/>
              <a:ext cx="6986633" cy="1803507"/>
              <a:chOff x="-3049377" y="-863929"/>
              <a:chExt cx="6986633" cy="1803508"/>
            </a:xfrm>
          </p:grpSpPr>
          <p:pic>
            <p:nvPicPr>
              <p:cNvPr id="5" name="Picture 4" descr="Picture 4">
                <a:extLst>
                  <a:ext uri="{FF2B5EF4-FFF2-40B4-BE49-F238E27FC236}">
                    <a16:creationId xmlns:a16="http://schemas.microsoft.com/office/drawing/2014/main" id="{30D0EC5D-8D40-6C0F-DE23-92B71058F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1394" y="-762027"/>
                <a:ext cx="815862" cy="13208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algn="ctr" rotWithShape="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33CC8E9-BA32-BD23-09B5-7BB76F4D1D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49377" y="-863929"/>
                <a:ext cx="4857845" cy="1803508"/>
                <a:chOff x="-3049377" y="-1186633"/>
                <a:chExt cx="4857845" cy="1803505"/>
              </a:xfrm>
            </p:grpSpPr>
            <p:sp>
              <p:nvSpPr>
                <p:cNvPr id="7" name="Text Box 6" descr="TextBox 2">
                  <a:extLst>
                    <a:ext uri="{FF2B5EF4-FFF2-40B4-BE49-F238E27FC236}">
                      <a16:creationId xmlns:a16="http://schemas.microsoft.com/office/drawing/2014/main" id="{D5B381FE-BD16-3092-083B-815243592C8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-902090" y="-1062489"/>
                  <a:ext cx="2710558" cy="10313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20" rIns="45720"/>
                <a:lstStyle/>
                <a:p>
                  <a:r>
                    <a:rPr lang="en-US" altLang="en-US" sz="3600" b="1" dirty="0">
                      <a:solidFill>
                        <a:srgbClr val="ECECF1"/>
                      </a:solidFill>
                      <a:latin typeface="Montserrat" panose="020F0502020204030204" pitchFamily="2" charset="0"/>
                      <a:sym typeface="Montserrat" panose="020F0502020204030204" pitchFamily="2" charset="0"/>
                    </a:rPr>
                    <a:t>Dashboard Screen</a:t>
                  </a:r>
                </a:p>
              </p:txBody>
            </p:sp>
            <p:sp>
              <p:nvSpPr>
                <p:cNvPr id="8" name="Text Box 7" descr="TextBox 4">
                  <a:extLst>
                    <a:ext uri="{FF2B5EF4-FFF2-40B4-BE49-F238E27FC236}">
                      <a16:creationId xmlns:a16="http://schemas.microsoft.com/office/drawing/2014/main" id="{3C6AEEEF-DA4F-132C-3DC9-B6BC7D514C7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-3049377" y="-1186633"/>
                  <a:ext cx="3799033" cy="18035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20" rIns="45720"/>
                <a:lstStyle/>
                <a:p>
                  <a:pPr>
                    <a:lnSpc>
                      <a:spcPct val="150000"/>
                    </a:lnSpc>
                  </a:pPr>
                  <a:endParaRPr lang="en-US" altLang="en-US" dirty="0">
                    <a:solidFill>
                      <a:srgbClr val="FFFFFF"/>
                    </a:solidFill>
                    <a:latin typeface="Montserrat" panose="020F0502020204030204" pitchFamily="2" charset="0"/>
                    <a:sym typeface="Montserrat" panose="020F0502020204030204" pitchFamily="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31769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E57BB-B46A-644E-A807-1E1797814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>
            <a:extLst>
              <a:ext uri="{FF2B5EF4-FFF2-40B4-BE49-F238E27FC236}">
                <a16:creationId xmlns:a16="http://schemas.microsoft.com/office/drawing/2014/main" id="{0647D973-0E1D-7D69-0903-98DC6C32D85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" y="980728"/>
            <a:ext cx="12192000" cy="5835998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000" b="1" dirty="0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None/>
            </a:pPr>
            <a:br>
              <a:rPr lang="en-US" altLang="en-US" sz="2000" i="1" dirty="0">
                <a:solidFill>
                  <a:srgbClr val="FFFFFF"/>
                </a:solidFill>
              </a:rPr>
            </a:br>
            <a:endParaRPr lang="en-US" altLang="en-US" sz="2000" i="1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BF0A89-9C3A-EE94-6D68-3249CA537C06}"/>
              </a:ext>
            </a:extLst>
          </p:cNvPr>
          <p:cNvGrpSpPr>
            <a:grpSpLocks/>
          </p:cNvGrpSpPr>
          <p:nvPr/>
        </p:nvGrpSpPr>
        <p:grpSpPr bwMode="auto">
          <a:xfrm>
            <a:off x="68902" y="41274"/>
            <a:ext cx="10256586" cy="1803550"/>
            <a:chOff x="-3049377" y="-419080"/>
            <a:chExt cx="6032548" cy="1803507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CBED809E-5850-952C-8F2D-4691E20A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83171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endParaRPr lang="en-US" alt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7A58CA-E865-6A51-2B50-37246C92EB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49377" y="-419080"/>
              <a:ext cx="4857845" cy="1803507"/>
              <a:chOff x="-3049377" y="-1186633"/>
              <a:chExt cx="4857845" cy="1803505"/>
            </a:xfrm>
          </p:grpSpPr>
          <p:sp>
            <p:nvSpPr>
              <p:cNvPr id="7" name="Text Box 6" descr="TextBox 2">
                <a:extLst>
                  <a:ext uri="{FF2B5EF4-FFF2-40B4-BE49-F238E27FC236}">
                    <a16:creationId xmlns:a16="http://schemas.microsoft.com/office/drawing/2014/main" id="{6AA0954C-6E66-50D6-6230-8F95465E717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902090" y="-1062489"/>
                <a:ext cx="2710558" cy="10313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/>
              <a:lstStyle/>
              <a:p>
                <a:r>
                  <a:rPr lang="en-US" altLang="en-US" sz="3600" b="1" dirty="0">
                    <a:solidFill>
                      <a:srgbClr val="ECECF1"/>
                    </a:solidFill>
                    <a:latin typeface="Montserrat" panose="020F0502020204030204" pitchFamily="2" charset="0"/>
                    <a:sym typeface="Montserrat" panose="020F0502020204030204" pitchFamily="2" charset="0"/>
                  </a:rPr>
                  <a:t>Dashboard Screen</a:t>
                </a:r>
              </a:p>
            </p:txBody>
          </p:sp>
          <p:sp>
            <p:nvSpPr>
              <p:cNvPr id="8" name="Text Box 7" descr="TextBox 4">
                <a:extLst>
                  <a:ext uri="{FF2B5EF4-FFF2-40B4-BE49-F238E27FC236}">
                    <a16:creationId xmlns:a16="http://schemas.microsoft.com/office/drawing/2014/main" id="{1284AC86-32E6-72F9-1441-3CF83FB606A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3049377" y="-1186633"/>
                <a:ext cx="3799033" cy="18035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/>
              <a:lstStyle/>
              <a:p>
                <a:pPr>
                  <a:lnSpc>
                    <a:spcPct val="150000"/>
                  </a:lnSpc>
                </a:pPr>
                <a:endParaRPr lang="en-US" altLang="en-US" dirty="0">
                  <a:solidFill>
                    <a:srgbClr val="FFFFFF"/>
                  </a:solidFill>
                  <a:latin typeface="Montserrat" panose="020F0502020204030204" pitchFamily="2" charset="0"/>
                  <a:sym typeface="Montserrat" panose="020F0502020204030204" pitchFamily="2" charset="0"/>
                </a:endParaRPr>
              </a:p>
            </p:txBody>
          </p:sp>
        </p:grpSp>
      </p:grp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7BB84E-BBCC-62EB-34E4-85BC899FD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12192000" cy="5873380"/>
          </a:xfrm>
          <a:prstGeom prst="rect">
            <a:avLst/>
          </a:prstGeom>
        </p:spPr>
      </p:pic>
      <p:pic>
        <p:nvPicPr>
          <p:cNvPr id="18" name="Picture 17" descr="Picture 4">
            <a:extLst>
              <a:ext uri="{FF2B5EF4-FFF2-40B4-BE49-F238E27FC236}">
                <a16:creationId xmlns:a16="http://schemas.microsoft.com/office/drawing/2014/main" id="{C2F118C6-11DF-568E-0613-310B1BA3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96" y="143178"/>
            <a:ext cx="1387135" cy="1320884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1416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60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Text Box 16">
            <a:extLst>
              <a:ext uri="{FF2B5EF4-FFF2-40B4-BE49-F238E27FC236}">
                <a16:creationId xmlns:a16="http://schemas.microsoft.com/office/drawing/2014/main" id="{D281F757-35FB-0849-DB33-C232CE801566}"/>
              </a:ext>
            </a:extLst>
          </p:cNvPr>
          <p:cNvSpPr txBox="1">
            <a:spLocks/>
          </p:cNvSpPr>
          <p:nvPr/>
        </p:nvSpPr>
        <p:spPr bwMode="auto">
          <a:xfrm>
            <a:off x="-7939" y="2222"/>
            <a:ext cx="6781801" cy="7171194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121E5C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/>
          <a:p>
            <a:endParaRPr lang="en-US" altLang="en-US" sz="2000" i="1" dirty="0">
              <a:solidFill>
                <a:srgbClr val="FFFFFF"/>
              </a:solidFill>
              <a:latin typeface="Calibri "/>
            </a:endParaRPr>
          </a:p>
          <a:p>
            <a:endParaRPr lang="en-US" altLang="en-US" sz="2000" i="1" dirty="0">
              <a:solidFill>
                <a:srgbClr val="FFFFFF"/>
              </a:solidFill>
              <a:latin typeface="Calibri "/>
            </a:endParaRPr>
          </a:p>
          <a:p>
            <a:endParaRPr lang="en-US" altLang="en-US" sz="2000" i="1" dirty="0">
              <a:solidFill>
                <a:srgbClr val="FFFFFF"/>
              </a:solidFill>
              <a:latin typeface="Calibri "/>
            </a:endParaRPr>
          </a:p>
          <a:p>
            <a:r>
              <a:rPr lang="en-US" altLang="en-US" sz="2000" dirty="0">
                <a:solidFill>
                  <a:srgbClr val="FFFFFF"/>
                </a:solidFill>
                <a:latin typeface="Calibri "/>
              </a:rPr>
              <a:t>    </a:t>
            </a:r>
            <a:r>
              <a:rPr lang="en-US" altLang="en-US" sz="2000" b="1" i="1" dirty="0">
                <a:solidFill>
                  <a:srgbClr val="FFFFFF"/>
                </a:solidFill>
                <a:latin typeface="Calibri "/>
              </a:rPr>
              <a:t>Severity Levels (Bar Chart):</a:t>
            </a:r>
          </a:p>
          <a:p>
            <a:endParaRPr lang="en-US" altLang="en-US" sz="2000" dirty="0">
              <a:solidFill>
                <a:srgbClr val="FFFFFF"/>
              </a:solidFill>
              <a:latin typeface="Calibri "/>
            </a:endParaRPr>
          </a:p>
          <a:p>
            <a:pPr marL="342900" lvl="4" indent="-342900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FFFFFF"/>
                </a:solidFill>
                <a:latin typeface="Calibri "/>
              </a:rPr>
              <a:t>High:</a:t>
            </a:r>
            <a:r>
              <a:rPr lang="en-US" altLang="en-US" sz="2000" dirty="0">
                <a:solidFill>
                  <a:srgbClr val="FFFFFF"/>
                </a:solidFill>
                <a:latin typeface="Calibri "/>
              </a:rPr>
              <a:t> 19 (e.g., SQL Injection, DDoS).</a:t>
            </a:r>
            <a:br>
              <a:rPr lang="en-US" altLang="en-US" sz="2000" dirty="0">
                <a:solidFill>
                  <a:srgbClr val="FFFFFF"/>
                </a:solidFill>
                <a:latin typeface="Calibri "/>
              </a:rPr>
            </a:br>
            <a:endParaRPr lang="en-US" altLang="en-US" sz="2000" dirty="0">
              <a:solidFill>
                <a:srgbClr val="FFFFFF"/>
              </a:solidFill>
              <a:latin typeface="Calibri "/>
            </a:endParaRPr>
          </a:p>
          <a:p>
            <a:pPr marL="342900" lvl="4" indent="-342900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FFFFFF"/>
                </a:solidFill>
                <a:latin typeface="Calibri "/>
              </a:rPr>
              <a:t>Medium:</a:t>
            </a:r>
            <a:r>
              <a:rPr lang="en-US" altLang="en-US" sz="2000" dirty="0">
                <a:solidFill>
                  <a:srgbClr val="FFFFFF"/>
                </a:solidFill>
                <a:latin typeface="Calibri "/>
              </a:rPr>
              <a:t> 15 (e.g., Malicious Uploads).</a:t>
            </a:r>
            <a:br>
              <a:rPr lang="en-US" altLang="en-US" sz="2000" dirty="0">
                <a:solidFill>
                  <a:srgbClr val="FFFFFF"/>
                </a:solidFill>
                <a:latin typeface="Calibri "/>
              </a:rPr>
            </a:br>
            <a:endParaRPr lang="en-US" altLang="en-US" sz="2000" dirty="0">
              <a:solidFill>
                <a:srgbClr val="FFFFFF"/>
              </a:solidFill>
              <a:latin typeface="Calibri "/>
            </a:endParaRPr>
          </a:p>
          <a:p>
            <a:pPr marL="342900" lvl="4" indent="-342900">
              <a:buFont typeface="Courier New" panose="02070309020205020404" pitchFamily="49" charset="0"/>
              <a:buChar char="o"/>
            </a:pPr>
            <a:r>
              <a:rPr lang="en-US" altLang="en-US" sz="2000" b="1" dirty="0">
                <a:solidFill>
                  <a:srgbClr val="FFFFFF"/>
                </a:solidFill>
                <a:latin typeface="Calibri "/>
              </a:rPr>
              <a:t>Low:</a:t>
            </a:r>
            <a:r>
              <a:rPr lang="en-US" altLang="en-US" sz="2000" dirty="0">
                <a:solidFill>
                  <a:srgbClr val="FFFFFF"/>
                </a:solidFill>
                <a:latin typeface="Calibri "/>
              </a:rPr>
              <a:t> 10 (e.g., Steganography).</a:t>
            </a:r>
            <a:br>
              <a:rPr lang="en-US" altLang="en-US" sz="2000" dirty="0">
                <a:solidFill>
                  <a:srgbClr val="FFFFFF"/>
                </a:solidFill>
                <a:latin typeface="Calibri "/>
              </a:rPr>
            </a:br>
            <a:endParaRPr lang="en-US" altLang="en-US" sz="2000" dirty="0">
              <a:solidFill>
                <a:srgbClr val="FFFFFF"/>
              </a:solidFill>
              <a:latin typeface="Calibri "/>
            </a:endParaRPr>
          </a:p>
          <a:p>
            <a:pPr marL="342900" lvl="4" indent="-342900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rgbClr val="FFFFFF"/>
              </a:solidFill>
              <a:latin typeface="Calibri "/>
            </a:endParaRPr>
          </a:p>
          <a:p>
            <a:pPr marL="342900" lvl="4" indent="-342900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rgbClr val="FFFFFF"/>
              </a:solidFill>
              <a:latin typeface="Calibri "/>
            </a:endParaRPr>
          </a:p>
          <a:p>
            <a:r>
              <a:rPr lang="en-US" altLang="en-US" sz="2000" dirty="0">
                <a:solidFill>
                  <a:srgbClr val="FFFFFF"/>
                </a:solidFill>
                <a:latin typeface="Calibri "/>
              </a:rPr>
              <a:t> </a:t>
            </a:r>
            <a:r>
              <a:rPr lang="en-US" altLang="en-US" sz="2000" b="1" dirty="0">
                <a:solidFill>
                  <a:srgbClr val="FFFFFF"/>
                </a:solidFill>
                <a:latin typeface="Calibri "/>
              </a:rPr>
              <a:t>Attack Types (Pie Chart):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latin typeface="Calibri "/>
              </a:rPr>
              <a:t>     DDoS: 32% | Port Scan: 18% | SQL Injection: 19% |          Steganography: 15% | Malicious Upload: 16%.</a:t>
            </a:r>
          </a:p>
          <a:p>
            <a:pPr lvl="1"/>
            <a:endParaRPr lang="en-US" altLang="en-US" sz="2000" dirty="0">
              <a:solidFill>
                <a:srgbClr val="FFFFFF"/>
              </a:solidFill>
              <a:latin typeface="Calibri "/>
            </a:endParaRPr>
          </a:p>
          <a:p>
            <a:pPr lvl="1"/>
            <a:endParaRPr lang="en-US" altLang="en-US" sz="2000" dirty="0">
              <a:solidFill>
                <a:srgbClr val="FFFFFF"/>
              </a:solidFill>
              <a:latin typeface="Calibri "/>
            </a:endParaRPr>
          </a:p>
          <a:p>
            <a:pPr lvl="1"/>
            <a:br>
              <a:rPr lang="en-US" altLang="en-US" sz="2000" dirty="0">
                <a:solidFill>
                  <a:srgbClr val="FFFFFF"/>
                </a:solidFill>
                <a:latin typeface="Calibri "/>
              </a:rPr>
            </a:br>
            <a:endParaRPr lang="en-US" altLang="en-US" sz="2000" dirty="0">
              <a:solidFill>
                <a:srgbClr val="FFFFFF"/>
              </a:solidFill>
              <a:latin typeface="Calibri "/>
            </a:endParaRPr>
          </a:p>
          <a:p>
            <a:pPr lvl="1"/>
            <a:br>
              <a:rPr lang="en-US" altLang="en-US" sz="2000" dirty="0">
                <a:solidFill>
                  <a:srgbClr val="FFFFFF"/>
                </a:solidFill>
                <a:latin typeface="Calibri "/>
              </a:rPr>
            </a:br>
            <a:br>
              <a:rPr lang="en-US" altLang="en-US" sz="2000" i="1" dirty="0">
                <a:solidFill>
                  <a:srgbClr val="FFFFFF"/>
                </a:solidFill>
                <a:latin typeface="Calibri "/>
              </a:rPr>
            </a:br>
            <a:endParaRPr lang="en-US" altLang="en-US" sz="2000" i="1" dirty="0">
              <a:solidFill>
                <a:srgbClr val="FFFFFF"/>
              </a:solidFill>
              <a:latin typeface="Calibri "/>
            </a:endParaRPr>
          </a:p>
        </p:txBody>
      </p:sp>
      <p:pic>
        <p:nvPicPr>
          <p:cNvPr id="6161" name="Picture 17">
            <a:extLst>
              <a:ext uri="{FF2B5EF4-FFF2-40B4-BE49-F238E27FC236}">
                <a16:creationId xmlns:a16="http://schemas.microsoft.com/office/drawing/2014/main" id="{A7862E80-429A-60A4-1BD8-1035CF50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63" y="-77788"/>
            <a:ext cx="5427662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C7C5E527-2537-28A8-B286-3FFD58CAC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62" y="3543300"/>
            <a:ext cx="541655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DC8E5-0350-056E-AADA-0BE0562C4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>
            <a:extLst>
              <a:ext uri="{FF2B5EF4-FFF2-40B4-BE49-F238E27FC236}">
                <a16:creationId xmlns:a16="http://schemas.microsoft.com/office/drawing/2014/main" id="{7DF7AD61-64AD-12D9-7C35-ABA5C4C7D0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" y="980728"/>
            <a:ext cx="12191999" cy="5835998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None/>
            </a:pPr>
            <a:endParaRPr lang="en-US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6F0121-ED3A-0128-1F96-8D9CF3B2C25B}"/>
              </a:ext>
            </a:extLst>
          </p:cNvPr>
          <p:cNvGrpSpPr>
            <a:grpSpLocks/>
          </p:cNvGrpSpPr>
          <p:nvPr/>
        </p:nvGrpSpPr>
        <p:grpSpPr bwMode="auto">
          <a:xfrm>
            <a:off x="3791744" y="154300"/>
            <a:ext cx="4608512" cy="815307"/>
            <a:chOff x="-182099" y="-294936"/>
            <a:chExt cx="3165270" cy="1031307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DA8C38FA-EC89-89B8-4705-79F593D94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83171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endParaRPr lang="en-US" altLang="en-US" dirty="0"/>
            </a:p>
          </p:txBody>
        </p:sp>
        <p:sp>
          <p:nvSpPr>
            <p:cNvPr id="7" name="Text Box 6" descr="TextBox 2">
              <a:extLst>
                <a:ext uri="{FF2B5EF4-FFF2-40B4-BE49-F238E27FC236}">
                  <a16:creationId xmlns:a16="http://schemas.microsoft.com/office/drawing/2014/main" id="{42CB28F9-C649-5755-F9E4-5473A5982A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82099" y="-294936"/>
              <a:ext cx="2983171" cy="1031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/>
            <a:lstStyle/>
            <a:p>
              <a:r>
                <a:rPr lang="en-US" altLang="en-US" sz="3600" b="1" dirty="0">
                  <a:solidFill>
                    <a:srgbClr val="ECECF1"/>
                  </a:solidFill>
                  <a:latin typeface="Montserrat" panose="020F0502020204030204" pitchFamily="2" charset="0"/>
                  <a:sym typeface="Montserrat" panose="020F0502020204030204" pitchFamily="2" charset="0"/>
                </a:rPr>
                <a:t>Summary Screen</a:t>
              </a:r>
            </a:p>
          </p:txBody>
        </p:sp>
      </p:grp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3B577C-9CDD-61AF-F52B-607D3ECC6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12192000" cy="5830934"/>
          </a:xfrm>
          <a:prstGeom prst="rect">
            <a:avLst/>
          </a:prstGeom>
        </p:spPr>
      </p:pic>
      <p:pic>
        <p:nvPicPr>
          <p:cNvPr id="6" name="Picture 5" descr="Picture 4">
            <a:extLst>
              <a:ext uri="{FF2B5EF4-FFF2-40B4-BE49-F238E27FC236}">
                <a16:creationId xmlns:a16="http://schemas.microsoft.com/office/drawing/2014/main" id="{6972ED7B-4AAE-694D-5CDA-B9D25E1B7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65" y="143178"/>
            <a:ext cx="1387135" cy="1320884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5989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2AEC1-0FC3-E058-CC6D-8AE0ACBD1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>
            <a:extLst>
              <a:ext uri="{FF2B5EF4-FFF2-40B4-BE49-F238E27FC236}">
                <a16:creationId xmlns:a16="http://schemas.microsoft.com/office/drawing/2014/main" id="{F19B3241-2676-3076-FBA6-C23B4467D9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" y="980728"/>
            <a:ext cx="12191999" cy="5835998"/>
          </a:xfrm>
          <a:solidFill>
            <a:schemeClr val="accent2"/>
          </a:solidFill>
          <a:ln w="12700">
            <a:solidFill>
              <a:srgbClr val="121E5C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None/>
            </a:pPr>
            <a:endParaRPr lang="en-US" altLang="en-US" sz="2000" b="1" i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201376-CC35-DB60-1C8C-1FCF0CBBB014}"/>
              </a:ext>
            </a:extLst>
          </p:cNvPr>
          <p:cNvGrpSpPr>
            <a:grpSpLocks/>
          </p:cNvGrpSpPr>
          <p:nvPr/>
        </p:nvGrpSpPr>
        <p:grpSpPr bwMode="auto">
          <a:xfrm>
            <a:off x="4943873" y="165421"/>
            <a:ext cx="4608511" cy="1031332"/>
            <a:chOff x="-182098" y="-294936"/>
            <a:chExt cx="3165269" cy="1031307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BCAC918C-CF69-20CD-9BA0-009933906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83171" cy="34324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/>
            <a:lstStyle/>
            <a:p>
              <a:endParaRPr lang="en-US" altLang="en-US" dirty="0"/>
            </a:p>
          </p:txBody>
        </p:sp>
        <p:sp>
          <p:nvSpPr>
            <p:cNvPr id="7" name="Text Box 6" descr="TextBox 2">
              <a:extLst>
                <a:ext uri="{FF2B5EF4-FFF2-40B4-BE49-F238E27FC236}">
                  <a16:creationId xmlns:a16="http://schemas.microsoft.com/office/drawing/2014/main" id="{37A851F8-8014-8721-6B3D-56EE1596239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82098" y="-294936"/>
              <a:ext cx="1990566" cy="1031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/>
            <a:lstStyle/>
            <a:p>
              <a:r>
                <a:rPr lang="en-US" altLang="en-US" sz="3600" b="1" dirty="0">
                  <a:solidFill>
                    <a:srgbClr val="ECECF1"/>
                  </a:solidFill>
                  <a:latin typeface="Montserrat" panose="020F0502020204030204" pitchFamily="2" charset="0"/>
                  <a:sym typeface="Montserrat" panose="020F0502020204030204" pitchFamily="2" charset="0"/>
                </a:rPr>
                <a:t>Use Cases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3F8B7D-C9A5-D47A-3C83-B1A6248C3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627221"/>
              </p:ext>
            </p:extLst>
          </p:nvPr>
        </p:nvGraphicFramePr>
        <p:xfrm>
          <a:off x="0" y="980728"/>
          <a:ext cx="12191997" cy="58359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3999">
                  <a:extLst>
                    <a:ext uri="{9D8B030D-6E8A-4147-A177-3AD203B41FA5}">
                      <a16:colId xmlns:a16="http://schemas.microsoft.com/office/drawing/2014/main" val="2842034222"/>
                    </a:ext>
                  </a:extLst>
                </a:gridCol>
                <a:gridCol w="4063999">
                  <a:extLst>
                    <a:ext uri="{9D8B030D-6E8A-4147-A177-3AD203B41FA5}">
                      <a16:colId xmlns:a16="http://schemas.microsoft.com/office/drawing/2014/main" val="853630492"/>
                    </a:ext>
                  </a:extLst>
                </a:gridCol>
                <a:gridCol w="4063999">
                  <a:extLst>
                    <a:ext uri="{9D8B030D-6E8A-4147-A177-3AD203B41FA5}">
                      <a16:colId xmlns:a16="http://schemas.microsoft.com/office/drawing/2014/main" val="354568500"/>
                    </a:ext>
                  </a:extLst>
                </a:gridCol>
              </a:tblGrid>
              <a:tr h="972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Attack Type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Defense Mechanism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Logs/Actions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73479226"/>
                  </a:ext>
                </a:extLst>
              </a:tr>
              <a:tr h="972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SQL Injection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  <a:latin typeface="+mn-lt"/>
                        </a:rPr>
                        <a:t>Pattern matching + alert status update</a:t>
                      </a:r>
                      <a:endParaRPr lang="en-IN" sz="2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Logs blocked the query attempt and marks harmful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88950701"/>
                  </a:ext>
                </a:extLst>
              </a:tr>
              <a:tr h="972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Port Scan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Detect specific message &amp; ports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  <a:latin typeface="+mn-lt"/>
                        </a:rPr>
                        <a:t>Logs unsolicited connections and marks suspicious</a:t>
                      </a:r>
                      <a:endParaRPr lang="en-IN" sz="2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76205152"/>
                  </a:ext>
                </a:extLst>
              </a:tr>
              <a:tr h="972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Malicious Upload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File content scan + harmful payload detection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Blocks IP, logs payload, and marks harmful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2514566"/>
                  </a:ext>
                </a:extLst>
              </a:tr>
              <a:tr h="972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DDoS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Rate limit by IP, tracks repeated requests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Blocks IP after multiple alerts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95302348"/>
                  </a:ext>
                </a:extLst>
              </a:tr>
              <a:tr h="9726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Steganography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  <a:latin typeface="+mn-lt"/>
                        </a:rPr>
                        <a:t>Extracts payload from image and validates content</a:t>
                      </a:r>
                      <a:endParaRPr lang="en-IN" sz="2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  <a:latin typeface="+mn-lt"/>
                        </a:rPr>
                        <a:t>Logs hidden message, blocks sender IP</a:t>
                      </a:r>
                      <a:endParaRPr lang="en-IN" sz="2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50935398"/>
                  </a:ext>
                </a:extLst>
              </a:tr>
            </a:tbl>
          </a:graphicData>
        </a:graphic>
      </p:graphicFrame>
      <p:pic>
        <p:nvPicPr>
          <p:cNvPr id="5" name="Picture 4" descr="Picture 4">
            <a:extLst>
              <a:ext uri="{FF2B5EF4-FFF2-40B4-BE49-F238E27FC236}">
                <a16:creationId xmlns:a16="http://schemas.microsoft.com/office/drawing/2014/main" id="{A8FF5810-41C2-4FAF-EE36-148B05368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865" y="143178"/>
            <a:ext cx="1387135" cy="1320884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7164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80C39"/>
      </a:accent1>
      <a:accent2>
        <a:srgbClr val="18297E"/>
      </a:accent2>
      <a:accent3>
        <a:srgbClr val="FFFFFF"/>
      </a:accent3>
      <a:accent4>
        <a:srgbClr val="000000"/>
      </a:accent4>
      <a:accent5>
        <a:srgbClr val="AAAAAE"/>
      </a:accent5>
      <a:accent6>
        <a:srgbClr val="152472"/>
      </a:accent6>
      <a:hlink>
        <a:srgbClr val="0000FF"/>
      </a:hlink>
      <a:folHlink>
        <a:srgbClr val="FF00FF"/>
      </a:folHlink>
    </a:clrScheme>
    <a:fontScheme name="Office Theme">
      <a:majorFont>
        <a:latin typeface="Calibri Light"/>
        <a:ea typeface=""/>
        <a:cs typeface="Calibri Light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cs typeface="Calibri" panose="020F0502020204030204" pitchFamily="34" charset="0"/>
            <a:sym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cs typeface="Calibri" panose="020F0502020204030204" pitchFamily="34" charset="0"/>
            <a:sym typeface="Calibri" panose="020F050202020403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80C39"/>
      </a:accent1>
      <a:accent2>
        <a:srgbClr val="18297E"/>
      </a:accent2>
      <a:accent3>
        <a:srgbClr val="FFFFFF"/>
      </a:accent3>
      <a:accent4>
        <a:srgbClr val="000000"/>
      </a:accent4>
      <a:accent5>
        <a:srgbClr val="AAAAAE"/>
      </a:accent5>
      <a:accent6>
        <a:srgbClr val="152472"/>
      </a:accent6>
      <a:hlink>
        <a:srgbClr val="0000FF"/>
      </a:hlink>
      <a:folHlink>
        <a:srgbClr val="FF00F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DF337B365BD240AF9BF7111B180B42" ma:contentTypeVersion="5" ma:contentTypeDescription="Create a new document." ma:contentTypeScope="" ma:versionID="f1381155e7a48e2cb6cfa322ef6cd8ad">
  <xsd:schema xmlns:xsd="http://www.w3.org/2001/XMLSchema" xmlns:xs="http://www.w3.org/2001/XMLSchema" xmlns:p="http://schemas.microsoft.com/office/2006/metadata/properties" xmlns:ns3="4e4be5d5-ba3b-4120-a7e5-44b59abd47e1" targetNamespace="http://schemas.microsoft.com/office/2006/metadata/properties" ma:root="true" ma:fieldsID="6763ccc486d06565f80dd3ca190cd0d8" ns3:_="">
    <xsd:import namespace="4e4be5d5-ba3b-4120-a7e5-44b59abd47e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be5d5-ba3b-4120-a7e5-44b59abd47e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D342FA-BACE-4D7F-B4F0-27BB9F384D40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e4be5d5-ba3b-4120-a7e5-44b59abd47e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A38741F-79B4-4440-BB51-6F4728A4C4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4A0F38-BE02-4C0B-9D1E-43DC8615A2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4be5d5-ba3b-4120-a7e5-44b59abd47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670</Words>
  <Application>Microsoft Office PowerPoint</Application>
  <PresentationFormat>Widescreen</PresentationFormat>
  <Paragraphs>156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Aptos</vt:lpstr>
      <vt:lpstr>Arial</vt:lpstr>
      <vt:lpstr>Calibri</vt:lpstr>
      <vt:lpstr>Calibri </vt:lpstr>
      <vt:lpstr>Calibri Light</vt:lpstr>
      <vt:lpstr>Courier New</vt:lpstr>
      <vt:lpstr>Menlo Regular</vt:lpstr>
      <vt:lpstr>Montserrat</vt:lpstr>
      <vt:lpstr>Wingdings</vt:lpstr>
      <vt:lpstr>Office Theme</vt:lpstr>
      <vt:lpstr>Red vs Blue Team Simulation in 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acer</dc:creator>
  <cp:lastModifiedBy>Shinde, Nikhil R</cp:lastModifiedBy>
  <cp:revision>94</cp:revision>
  <dcterms:modified xsi:type="dcterms:W3CDTF">2025-04-09T18:01:01Z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0x010100DBDF337B365BD240AF9BF7111B180B42</vt:lpwstr>
  </property>
</Properties>
</file>